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5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90251A-DE8E-7A48-9FF1-D07BD431702B}"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8A240-1620-F945-A95F-1178B7C380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90251A-DE8E-7A48-9FF1-D07BD431702B}"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8A240-1620-F945-A95F-1178B7C380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90251A-DE8E-7A48-9FF1-D07BD431702B}"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8A240-1620-F945-A95F-1178B7C380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90251A-DE8E-7A48-9FF1-D07BD431702B}"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8A240-1620-F945-A95F-1178B7C380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90251A-DE8E-7A48-9FF1-D07BD431702B}"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8A240-1620-F945-A95F-1178B7C380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90251A-DE8E-7A48-9FF1-D07BD431702B}"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8A240-1620-F945-A95F-1178B7C380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90251A-DE8E-7A48-9FF1-D07BD431702B}" type="datetimeFigureOut">
              <a:rPr lang="en-US" smtClean="0"/>
              <a:pPr/>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78A240-1620-F945-A95F-1178B7C380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90251A-DE8E-7A48-9FF1-D07BD431702B}" type="datetimeFigureOut">
              <a:rPr lang="en-US" smtClean="0"/>
              <a:pPr/>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78A240-1620-F945-A95F-1178B7C380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0251A-DE8E-7A48-9FF1-D07BD431702B}" type="datetimeFigureOut">
              <a:rPr lang="en-US" smtClean="0"/>
              <a:pPr/>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78A240-1620-F945-A95F-1178B7C380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90251A-DE8E-7A48-9FF1-D07BD431702B}"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8A240-1620-F945-A95F-1178B7C380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90251A-DE8E-7A48-9FF1-D07BD431702B}"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8A240-1620-F945-A95F-1178B7C380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0251A-DE8E-7A48-9FF1-D07BD431702B}" type="datetimeFigureOut">
              <a:rPr lang="en-US" smtClean="0"/>
              <a:pPr/>
              <a:t>11/18/2021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8A240-1620-F945-A95F-1178B7C380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seicorp@msn.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osei.us/wp-content/uploads/35-toxicity-tests.pdf" TargetMode="External"/><Relationship Id="rId2" Type="http://schemas.openxmlformats.org/officeDocument/2006/relationships/hyperlink" Target="https://www.osei.us/wp-content/uploads/US-EPA-notebook-with-technical-information-on-OSE-II-highlighted-section-vI-1.pdf" TargetMode="External"/><Relationship Id="rId1" Type="http://schemas.openxmlformats.org/officeDocument/2006/relationships/slideLayout" Target="../slideLayouts/slideLayout2.xml"/><Relationship Id="rId4" Type="http://schemas.openxmlformats.org/officeDocument/2006/relationships/hyperlink" Target="https://www.osei.us/tech-library-pdfs/2011/9-OSEI%20Manual_OSHA.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rcRect/>
          <a:stretch>
            <a:fillRect/>
          </a:stretch>
        </p:blipFill>
        <p:spPr bwMode="auto">
          <a:xfrm>
            <a:off x="679655" y="834252"/>
            <a:ext cx="2460225" cy="1441736"/>
          </a:xfrm>
          <a:prstGeom prst="rect">
            <a:avLst/>
          </a:prstGeom>
          <a:noFill/>
          <a:ln w="9525">
            <a:noFill/>
            <a:miter lim="800000"/>
            <a:headEnd/>
            <a:tailEnd/>
          </a:ln>
        </p:spPr>
      </p:pic>
      <p:sp>
        <p:nvSpPr>
          <p:cNvPr id="6" name="Text Box 2"/>
          <p:cNvSpPr txBox="1">
            <a:spLocks noChangeArrowheads="1"/>
          </p:cNvSpPr>
          <p:nvPr/>
        </p:nvSpPr>
        <p:spPr bwMode="auto">
          <a:xfrm>
            <a:off x="5964826" y="572773"/>
            <a:ext cx="1942254" cy="1703215"/>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04" charset="0"/>
              <a:ea typeface="Times New Roman" pitchFamily="-10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pitchFamily="-104" charset="0"/>
                <a:ea typeface="Times New Roman" pitchFamily="-104" charset="0"/>
              </a:rPr>
              <a:t>P.O. Box 515429</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pitchFamily="-104" charset="0"/>
                <a:ea typeface="Times New Roman" pitchFamily="-104" charset="0"/>
              </a:rPr>
              <a:t>Dallas, Texas 75075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pitchFamily="-104" charset="0"/>
                <a:ea typeface="Times New Roman" pitchFamily="-104" charset="0"/>
              </a:rPr>
              <a:t>Ph: (972) 669-3390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pitchFamily="-104" charset="0"/>
                <a:ea typeface="Times New Roman" pitchFamily="-104" charset="0"/>
              </a:rPr>
              <a:t>Fax: (469) 241-0896</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pitchFamily="-104" charset="0"/>
                <a:ea typeface="Times New Roman" pitchFamily="-104" charset="0"/>
              </a:rPr>
              <a:t>Email: </a:t>
            </a:r>
            <a:r>
              <a:rPr kumimoji="0" lang="en-US" sz="1200" b="0" i="0" u="sng" strike="noStrike" cap="none" normalizeH="0" baseline="0" dirty="0">
                <a:ln>
                  <a:noFill/>
                </a:ln>
                <a:solidFill>
                  <a:srgbClr val="0000FF"/>
                </a:solidFill>
                <a:effectLst/>
                <a:latin typeface="Cambria" pitchFamily="-104" charset="0"/>
                <a:hlinkClick r:id="rId3"/>
              </a:rPr>
              <a:t>oseicorp@msn.com</a:t>
            </a:r>
            <a:endParaRPr kumimoji="0" lang="en-US" sz="1200" b="0" i="0" u="none" strike="noStrike" cap="none" normalizeH="0" baseline="0" dirty="0">
              <a:ln>
                <a:noFill/>
              </a:ln>
              <a:solidFill>
                <a:schemeClr val="tx1"/>
              </a:solidFill>
              <a:effectLst/>
              <a:latin typeface="Times New Roman" pitchFamily="-104" charset="0"/>
              <a:ea typeface="Times New Roman" pitchFamily="-10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mbria" pitchFamily="-104" charset="0"/>
                <a:ea typeface="Times New Roman" pitchFamily="-104" charset="0"/>
              </a:rPr>
              <a:t>Web: </a:t>
            </a:r>
            <a:r>
              <a:rPr kumimoji="0" lang="en-US" sz="1200" b="0" i="0" u="none" strike="noStrike" cap="none" normalizeH="0" baseline="0" dirty="0" err="1">
                <a:ln>
                  <a:noFill/>
                </a:ln>
                <a:solidFill>
                  <a:schemeClr val="tx1"/>
                </a:solidFill>
                <a:effectLst/>
                <a:latin typeface="Cambria" pitchFamily="-104" charset="0"/>
                <a:ea typeface="Times New Roman" pitchFamily="-104" charset="0"/>
              </a:rPr>
              <a:t>www.osei.us</a:t>
            </a:r>
            <a:endParaRPr kumimoji="0" lang="en-US" sz="1200" b="0" i="0" u="none" strike="noStrike" cap="none" normalizeH="0" baseline="0" dirty="0">
              <a:ln>
                <a:noFill/>
              </a:ln>
              <a:solidFill>
                <a:schemeClr val="tx1"/>
              </a:solidFill>
              <a:effectLst/>
              <a:latin typeface="Cambria" pitchFamily="-104" charset="0"/>
              <a:ea typeface="Times New Roman" pitchFamily="-104" charset="0"/>
            </a:endParaRPr>
          </a:p>
        </p:txBody>
      </p:sp>
      <p:sp>
        <p:nvSpPr>
          <p:cNvPr id="7" name="TextBox 6"/>
          <p:cNvSpPr txBox="1"/>
          <p:nvPr/>
        </p:nvSpPr>
        <p:spPr>
          <a:xfrm>
            <a:off x="208279" y="4431394"/>
            <a:ext cx="8727443"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dirty="0"/>
              <a:t>OSE II has been used on Ground Water, as well </a:t>
            </a:r>
          </a:p>
          <a:p>
            <a:r>
              <a:rPr lang="en-US" sz="3200" dirty="0"/>
              <a:t>     as Underground hydrocarbon and Hydro  </a:t>
            </a:r>
          </a:p>
          <a:p>
            <a:r>
              <a:rPr lang="en-US" sz="3200" dirty="0"/>
              <a:t>    Carbon Based spills in the US and Globally      </a:t>
            </a:r>
          </a:p>
          <a:p>
            <a:r>
              <a:rPr lang="en-US" sz="3200" dirty="0"/>
              <a:t>                                 Since 1989</a:t>
            </a:r>
          </a:p>
        </p:txBody>
      </p:sp>
      <p:sp>
        <p:nvSpPr>
          <p:cNvPr id="8" name="TextBox 7"/>
          <p:cNvSpPr txBox="1"/>
          <p:nvPr/>
        </p:nvSpPr>
        <p:spPr>
          <a:xfrm>
            <a:off x="1382760" y="2943661"/>
            <a:ext cx="6524320" cy="132343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008000"/>
                </a:solidFill>
              </a:rPr>
              <a:t>This Presentation will show the Missouri Dominator Truck Stop Under Ground Storage release contaminating Soil and  </a:t>
            </a:r>
          </a:p>
          <a:p>
            <a:r>
              <a:rPr lang="en-US" sz="2000" b="1" dirty="0">
                <a:solidFill>
                  <a:srgbClr val="008000"/>
                </a:solidFill>
              </a:rPr>
              <a:t>                 Ground Water, Under the Pavement Was   </a:t>
            </a:r>
          </a:p>
          <a:p>
            <a:r>
              <a:rPr lang="en-US" sz="2000" b="1" dirty="0">
                <a:solidFill>
                  <a:srgbClr val="008000"/>
                </a:solidFill>
              </a:rPr>
              <a:t>                               Remediated With OSE II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800" y="278121"/>
            <a:ext cx="9042400" cy="1288627"/>
          </a:xfrm>
          <a:prstGeom prst="rect">
            <a:avLst/>
          </a:prstGeom>
        </p:spPr>
      </p:pic>
      <p:sp>
        <p:nvSpPr>
          <p:cNvPr id="5" name="TextBox 4"/>
          <p:cNvSpPr txBox="1"/>
          <p:nvPr/>
        </p:nvSpPr>
        <p:spPr>
          <a:xfrm>
            <a:off x="417164" y="435723"/>
            <a:ext cx="8676036" cy="646331"/>
          </a:xfrm>
          <a:prstGeom prst="rect">
            <a:avLst/>
          </a:prstGeom>
          <a:noFill/>
        </p:spPr>
        <p:txBody>
          <a:bodyPr wrap="square" rtlCol="0">
            <a:spAutoFit/>
          </a:bodyPr>
          <a:lstStyle/>
          <a:p>
            <a:r>
              <a:rPr lang="en-US" dirty="0"/>
              <a:t>Missouri Dominator Truck Stop and Under Ground/Ground Water hydrocarbon Release</a:t>
            </a:r>
          </a:p>
          <a:p>
            <a:endParaRPr lang="en-US" dirty="0"/>
          </a:p>
        </p:txBody>
      </p:sp>
      <p:sp>
        <p:nvSpPr>
          <p:cNvPr id="6" name="TextBox 5"/>
          <p:cNvSpPr txBox="1"/>
          <p:nvPr/>
        </p:nvSpPr>
        <p:spPr>
          <a:xfrm>
            <a:off x="3430014" y="880716"/>
            <a:ext cx="2567874" cy="400110"/>
          </a:xfrm>
          <a:prstGeom prst="rect">
            <a:avLst/>
          </a:prstGeom>
          <a:noFill/>
        </p:spPr>
        <p:txBody>
          <a:bodyPr wrap="square" rtlCol="0">
            <a:spAutoFit/>
          </a:bodyPr>
          <a:lstStyle/>
          <a:p>
            <a:r>
              <a:rPr lang="en-US" sz="2000" dirty="0">
                <a:solidFill>
                  <a:schemeClr val="bg1"/>
                </a:solidFill>
              </a:rPr>
              <a:t>Remedial Action Plan</a:t>
            </a:r>
          </a:p>
        </p:txBody>
      </p:sp>
      <p:sp>
        <p:nvSpPr>
          <p:cNvPr id="7" name="TextBox 6"/>
          <p:cNvSpPr txBox="1"/>
          <p:nvPr/>
        </p:nvSpPr>
        <p:spPr>
          <a:xfrm>
            <a:off x="482055" y="1919034"/>
            <a:ext cx="6952731" cy="3416320"/>
          </a:xfrm>
          <a:prstGeom prst="rect">
            <a:avLst/>
          </a:prstGeom>
          <a:noFill/>
        </p:spPr>
        <p:txBody>
          <a:bodyPr wrap="square" rtlCol="0">
            <a:spAutoFit/>
          </a:bodyPr>
          <a:lstStyle/>
          <a:p>
            <a:r>
              <a:rPr lang="en-US" dirty="0">
                <a:latin typeface="ArialMT"/>
              </a:rPr>
              <a:t>Remedial Strategy – </a:t>
            </a:r>
            <a:r>
              <a:rPr lang="en-US" dirty="0" err="1">
                <a:latin typeface="ArialMT"/>
              </a:rPr>
              <a:t>InSitu</a:t>
            </a:r>
            <a:r>
              <a:rPr lang="en-US" dirty="0">
                <a:latin typeface="ArialMT"/>
              </a:rPr>
              <a:t> Enhanced Bioremediation</a:t>
            </a:r>
          </a:p>
          <a:p>
            <a:r>
              <a:rPr lang="en-US" dirty="0">
                <a:latin typeface="ArialMT"/>
              </a:rPr>
              <a:t>• Increase DO with Commercial Blowers</a:t>
            </a:r>
          </a:p>
          <a:p>
            <a:r>
              <a:rPr lang="en-US" dirty="0">
                <a:latin typeface="ArialMT"/>
              </a:rPr>
              <a:t>• Increase microbial count and activity by the injection</a:t>
            </a:r>
          </a:p>
          <a:p>
            <a:r>
              <a:rPr lang="en-US" dirty="0">
                <a:latin typeface="ArialMT"/>
              </a:rPr>
              <a:t>of Oil Spill Eater II (OSEII).</a:t>
            </a:r>
          </a:p>
          <a:p>
            <a:r>
              <a:rPr lang="en-US" dirty="0">
                <a:latin typeface="ArialMT"/>
              </a:rPr>
              <a:t>• Utilized on site </a:t>
            </a:r>
          </a:p>
          <a:p>
            <a:r>
              <a:rPr lang="en-US" dirty="0">
                <a:latin typeface="ArialMT"/>
              </a:rPr>
              <a:t>• Aerated OSE II in poly tank prior to addition of</a:t>
            </a:r>
          </a:p>
          <a:p>
            <a:r>
              <a:rPr lang="en-US" dirty="0">
                <a:latin typeface="ArialMT"/>
              </a:rPr>
              <a:t>  OSEII</a:t>
            </a:r>
          </a:p>
          <a:p>
            <a:r>
              <a:rPr lang="en-US" dirty="0">
                <a:latin typeface="ArialMT"/>
              </a:rPr>
              <a:t>• Pressure injection of OSE II track mounted</a:t>
            </a:r>
          </a:p>
          <a:p>
            <a:r>
              <a:rPr lang="en-US" dirty="0">
                <a:latin typeface="ArialMT"/>
              </a:rPr>
              <a:t>  Geo probe and grout pump.</a:t>
            </a:r>
          </a:p>
          <a:p>
            <a:r>
              <a:rPr lang="en-US" dirty="0">
                <a:latin typeface="ArialMT"/>
              </a:rPr>
              <a:t>• Pressure injection of OSEII using Geo probe and</a:t>
            </a:r>
          </a:p>
          <a:p>
            <a:r>
              <a:rPr lang="en-US" dirty="0">
                <a:latin typeface="ArialMT"/>
              </a:rPr>
              <a:t>  double diaphragm pump.</a:t>
            </a:r>
          </a:p>
          <a:p>
            <a:r>
              <a:rPr lang="en-US" dirty="0">
                <a:latin typeface="ArialMT"/>
              </a:rPr>
              <a:t>• Contingent HVE event (FP removal)</a:t>
            </a:r>
            <a:endParaRPr lang="en-US" dirty="0"/>
          </a:p>
        </p:txBody>
      </p:sp>
      <p:pic>
        <p:nvPicPr>
          <p:cNvPr id="9" name="Picture 8"/>
          <p:cNvPicPr>
            <a:picLocks noChangeAspect="1"/>
          </p:cNvPicPr>
          <p:nvPr/>
        </p:nvPicPr>
        <p:blipFill>
          <a:blip r:embed="rId3"/>
          <a:stretch>
            <a:fillRect/>
          </a:stretch>
        </p:blipFill>
        <p:spPr>
          <a:xfrm>
            <a:off x="8009546" y="5965625"/>
            <a:ext cx="856476" cy="6212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1124946" y="114300"/>
            <a:ext cx="7200912" cy="1066800"/>
          </a:xfrm>
          <a:prstGeom prst="rect">
            <a:avLst/>
          </a:prstGeom>
        </p:spPr>
        <p:txBody>
          <a:bodyPr rIns="91440" anchor="b">
            <a:noAutofit/>
            <a:scene3d>
              <a:camera prst="orthographicFront"/>
              <a:lightRig rig="soft" dir="t">
                <a:rot lat="0" lon="0" rev="2400000"/>
              </a:lightRig>
            </a:scene3d>
            <a:sp3d>
              <a:bevelT w="19050" h="12700"/>
            </a:sp3d>
          </a:bodyPr>
          <a:lst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ＭＳ Ｐゴシック" pitchFamily="-107" charset="-128"/>
                <a:cs typeface="ＭＳ Ｐゴシック" pitchFamily="-107" charset="-128"/>
              </a:defRPr>
            </a:lvl1pPr>
            <a:lvl2pPr marL="53975" indent="-53975" algn="r" rtl="0" eaLnBrk="0" fontAlgn="base" hangingPunct="0">
              <a:spcBef>
                <a:spcPct val="0"/>
              </a:spcBef>
              <a:spcAft>
                <a:spcPct val="0"/>
              </a:spcAft>
              <a:defRPr sz="4600">
                <a:solidFill>
                  <a:srgbClr val="E7EACB"/>
                </a:solidFill>
                <a:latin typeface="Rockwell" pitchFamily="18" charset="0"/>
                <a:ea typeface="ＭＳ Ｐゴシック" pitchFamily="-107" charset="-128"/>
                <a:cs typeface="ＭＳ Ｐゴシック" pitchFamily="-107" charset="-128"/>
              </a:defRPr>
            </a:lvl2pPr>
            <a:lvl3pPr marL="53975" indent="-53975" algn="r" rtl="0" eaLnBrk="0" fontAlgn="base" hangingPunct="0">
              <a:spcBef>
                <a:spcPct val="0"/>
              </a:spcBef>
              <a:spcAft>
                <a:spcPct val="0"/>
              </a:spcAft>
              <a:defRPr sz="4600">
                <a:solidFill>
                  <a:srgbClr val="E7EACB"/>
                </a:solidFill>
                <a:latin typeface="Rockwell" pitchFamily="18" charset="0"/>
                <a:ea typeface="ＭＳ Ｐゴシック" pitchFamily="-107" charset="-128"/>
                <a:cs typeface="ＭＳ Ｐゴシック" pitchFamily="-107" charset="-128"/>
              </a:defRPr>
            </a:lvl3pPr>
            <a:lvl4pPr marL="53975" indent="-53975" algn="r" rtl="0" eaLnBrk="0" fontAlgn="base" hangingPunct="0">
              <a:spcBef>
                <a:spcPct val="0"/>
              </a:spcBef>
              <a:spcAft>
                <a:spcPct val="0"/>
              </a:spcAft>
              <a:defRPr sz="4600">
                <a:solidFill>
                  <a:srgbClr val="E7EACB"/>
                </a:solidFill>
                <a:latin typeface="Rockwell" pitchFamily="18" charset="0"/>
                <a:ea typeface="ＭＳ Ｐゴシック" pitchFamily="-107" charset="-128"/>
                <a:cs typeface="ＭＳ Ｐゴシック" pitchFamily="-107" charset="-128"/>
              </a:defRPr>
            </a:lvl4pPr>
            <a:lvl5pPr marL="53975" indent="-53975" algn="r" rtl="0" eaLnBrk="0" fontAlgn="base" hangingPunct="0">
              <a:spcBef>
                <a:spcPct val="0"/>
              </a:spcBef>
              <a:spcAft>
                <a:spcPct val="0"/>
              </a:spcAft>
              <a:defRPr sz="4600">
                <a:solidFill>
                  <a:srgbClr val="E7EACB"/>
                </a:solidFill>
                <a:latin typeface="Rockwell" pitchFamily="18" charset="0"/>
                <a:ea typeface="ＭＳ Ｐゴシック" pitchFamily="-107" charset="-128"/>
                <a:cs typeface="ＭＳ Ｐゴシック" pitchFamily="-107" charset="-128"/>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lstStyle>
          <a:p>
            <a:pPr>
              <a:defRPr/>
            </a:pPr>
            <a:r>
              <a:rPr lang="en-US" sz="2800" dirty="0">
                <a:solidFill>
                  <a:srgbClr val="008000"/>
                </a:solidFill>
              </a:rPr>
              <a:t>Missouri DNR approving the  remedial plan for the  Dominator Truck Site With OSE II </a:t>
            </a:r>
          </a:p>
        </p:txBody>
      </p:sp>
      <p:pic>
        <p:nvPicPr>
          <p:cNvPr id="6" name="Content Placeholder 7" descr="Screen Shot 2016-07-07 at 4.34.07 PM.png"/>
          <p:cNvPicPr>
            <a:picLocks noGrp="1" noChangeAspect="1"/>
          </p:cNvPicPr>
          <p:nvPr/>
        </p:nvPicPr>
        <p:blipFill>
          <a:blip r:embed="rId2"/>
          <a:srcRect l="-23624" r="-23624"/>
          <a:stretch>
            <a:fillRect/>
          </a:stretch>
        </p:blipFill>
        <p:spPr bwMode="auto">
          <a:xfrm>
            <a:off x="4324585" y="1181100"/>
            <a:ext cx="5418508" cy="5562600"/>
          </a:xfrm>
          <a:prstGeom prst="rect">
            <a:avLst/>
          </a:prstGeom>
          <a:noFill/>
          <a:ln w="9525">
            <a:noFill/>
            <a:miter lim="800000"/>
            <a:headEnd/>
            <a:tailEnd/>
          </a:ln>
        </p:spPr>
      </p:pic>
      <p:pic>
        <p:nvPicPr>
          <p:cNvPr id="7" name="Picture 6" descr="Screen Shot 2016-07-07 at 7.02.34 PM.png"/>
          <p:cNvPicPr>
            <a:picLocks noChangeAspect="1"/>
          </p:cNvPicPr>
          <p:nvPr/>
        </p:nvPicPr>
        <p:blipFill>
          <a:blip r:embed="rId3"/>
          <a:srcRect/>
          <a:stretch>
            <a:fillRect/>
          </a:stretch>
        </p:blipFill>
        <p:spPr bwMode="auto">
          <a:xfrm>
            <a:off x="250297" y="1181100"/>
            <a:ext cx="4078531" cy="5562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336686" y="203200"/>
            <a:ext cx="8911097" cy="1143000"/>
          </a:xfrm>
          <a:prstGeom prst="rect">
            <a:avLst/>
          </a:prstGeom>
        </p:spPr>
        <p:txBody>
          <a:bodyPr rIns="91440" anchor="b">
            <a:normAutofit fontScale="90000" lnSpcReduction="20000"/>
            <a:scene3d>
              <a:camera prst="orthographicFront"/>
              <a:lightRig rig="soft" dir="t">
                <a:rot lat="0" lon="0" rev="2400000"/>
              </a:lightRig>
            </a:scene3d>
            <a:sp3d>
              <a:bevelT w="19050" h="12700"/>
            </a:sp3d>
          </a:bodyPr>
          <a:lst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ＭＳ Ｐゴシック" pitchFamily="-107" charset="-128"/>
                <a:cs typeface="ＭＳ Ｐゴシック" pitchFamily="-107" charset="-128"/>
              </a:defRPr>
            </a:lvl1pPr>
            <a:lvl2pPr marL="53975" indent="-53975" algn="r" rtl="0" eaLnBrk="0" fontAlgn="base" hangingPunct="0">
              <a:spcBef>
                <a:spcPct val="0"/>
              </a:spcBef>
              <a:spcAft>
                <a:spcPct val="0"/>
              </a:spcAft>
              <a:defRPr sz="4600">
                <a:solidFill>
                  <a:srgbClr val="E7EACB"/>
                </a:solidFill>
                <a:latin typeface="Rockwell" pitchFamily="18" charset="0"/>
                <a:ea typeface="ＭＳ Ｐゴシック" pitchFamily="-107" charset="-128"/>
                <a:cs typeface="ＭＳ Ｐゴシック" pitchFamily="-107" charset="-128"/>
              </a:defRPr>
            </a:lvl2pPr>
            <a:lvl3pPr marL="53975" indent="-53975" algn="r" rtl="0" eaLnBrk="0" fontAlgn="base" hangingPunct="0">
              <a:spcBef>
                <a:spcPct val="0"/>
              </a:spcBef>
              <a:spcAft>
                <a:spcPct val="0"/>
              </a:spcAft>
              <a:defRPr sz="4600">
                <a:solidFill>
                  <a:srgbClr val="E7EACB"/>
                </a:solidFill>
                <a:latin typeface="Rockwell" pitchFamily="18" charset="0"/>
                <a:ea typeface="ＭＳ Ｐゴシック" pitchFamily="-107" charset="-128"/>
                <a:cs typeface="ＭＳ Ｐゴシック" pitchFamily="-107" charset="-128"/>
              </a:defRPr>
            </a:lvl3pPr>
            <a:lvl4pPr marL="53975" indent="-53975" algn="r" rtl="0" eaLnBrk="0" fontAlgn="base" hangingPunct="0">
              <a:spcBef>
                <a:spcPct val="0"/>
              </a:spcBef>
              <a:spcAft>
                <a:spcPct val="0"/>
              </a:spcAft>
              <a:defRPr sz="4600">
                <a:solidFill>
                  <a:srgbClr val="E7EACB"/>
                </a:solidFill>
                <a:latin typeface="Rockwell" pitchFamily="18" charset="0"/>
                <a:ea typeface="ＭＳ Ｐゴシック" pitchFamily="-107" charset="-128"/>
                <a:cs typeface="ＭＳ Ｐゴシック" pitchFamily="-107" charset="-128"/>
              </a:defRPr>
            </a:lvl4pPr>
            <a:lvl5pPr marL="53975" indent="-53975" algn="r" rtl="0" eaLnBrk="0" fontAlgn="base" hangingPunct="0">
              <a:spcBef>
                <a:spcPct val="0"/>
              </a:spcBef>
              <a:spcAft>
                <a:spcPct val="0"/>
              </a:spcAft>
              <a:defRPr sz="4600">
                <a:solidFill>
                  <a:srgbClr val="E7EACB"/>
                </a:solidFill>
                <a:latin typeface="Rockwell" pitchFamily="18" charset="0"/>
                <a:ea typeface="ＭＳ Ｐゴシック" pitchFamily="-107" charset="-128"/>
                <a:cs typeface="ＭＳ Ｐゴシック" pitchFamily="-107" charset="-128"/>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lstStyle>
          <a:p>
            <a:pPr>
              <a:defRPr/>
            </a:pPr>
            <a:r>
              <a:rPr lang="en-US" dirty="0">
                <a:solidFill>
                  <a:srgbClr val="008000"/>
                </a:solidFill>
              </a:rPr>
              <a:t>Missouri Dominator Truck Stop Ground  Water Injections Of OSE II</a:t>
            </a:r>
          </a:p>
        </p:txBody>
      </p:sp>
      <p:sp>
        <p:nvSpPr>
          <p:cNvPr id="6" name="Content Placeholder 2"/>
          <p:cNvSpPr>
            <a:spLocks noGrp="1"/>
          </p:cNvSpPr>
          <p:nvPr/>
        </p:nvSpPr>
        <p:spPr bwMode="auto">
          <a:xfrm>
            <a:off x="120514" y="1595438"/>
            <a:ext cx="8911097"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04" charset="2"/>
              <a:buChar char=""/>
              <a:defRPr sz="3200" kern="1200">
                <a:solidFill>
                  <a:schemeClr val="tx1"/>
                </a:solidFill>
                <a:latin typeface="+mn-lt"/>
                <a:ea typeface="ＭＳ Ｐゴシック" pitchFamily="-107" charset="-128"/>
                <a:cs typeface="ＭＳ Ｐゴシック" pitchFamily="-107" charset="-128"/>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ＭＳ Ｐゴシック" pitchFamily="-107" charset="-128"/>
                <a:cs typeface="+mn-cs"/>
              </a:defRPr>
            </a:lvl2pPr>
            <a:lvl3pPr marL="822325" indent="-190500" algn="l" rtl="0" eaLnBrk="0" fontAlgn="base" hangingPunct="0">
              <a:spcBef>
                <a:spcPts val="400"/>
              </a:spcBef>
              <a:spcAft>
                <a:spcPct val="0"/>
              </a:spcAft>
              <a:buClr>
                <a:srgbClr val="A8CDD7"/>
              </a:buClr>
              <a:buSzPct val="100000"/>
              <a:buFont typeface="Wingdings 2" pitchFamily="-104" charset="2"/>
              <a:buChar char=""/>
              <a:defRPr sz="2300" kern="1200">
                <a:solidFill>
                  <a:schemeClr val="tx1"/>
                </a:solidFill>
                <a:latin typeface="+mn-lt"/>
                <a:ea typeface="ＭＳ Ｐゴシック" pitchFamily="-107" charset="-128"/>
                <a:cs typeface="+mn-cs"/>
              </a:defRPr>
            </a:lvl3pPr>
            <a:lvl4pPr marL="1004888" indent="-182563" algn="l" rtl="0" eaLnBrk="0" fontAlgn="base" hangingPunct="0">
              <a:spcBef>
                <a:spcPts val="400"/>
              </a:spcBef>
              <a:spcAft>
                <a:spcPct val="0"/>
              </a:spcAft>
              <a:buClr>
                <a:srgbClr val="A8CDD7"/>
              </a:buClr>
              <a:buSzPct val="100000"/>
              <a:buFont typeface="Wingdings 2" pitchFamily="-104" charset="2"/>
              <a:buChar char=""/>
              <a:defRPr sz="2000" kern="1200">
                <a:solidFill>
                  <a:schemeClr val="tx1"/>
                </a:solidFill>
                <a:latin typeface="+mn-lt"/>
                <a:ea typeface="ＭＳ Ｐゴシック" pitchFamily="-107" charset="-128"/>
                <a:cs typeface="+mn-cs"/>
              </a:defRPr>
            </a:lvl4pPr>
            <a:lvl5pPr marL="1187450" indent="-182563" algn="l" rtl="0" eaLnBrk="0" fontAlgn="base" hangingPunct="0">
              <a:spcBef>
                <a:spcPts val="400"/>
              </a:spcBef>
              <a:spcAft>
                <a:spcPct val="0"/>
              </a:spcAft>
              <a:buClr>
                <a:srgbClr val="A8CDD7"/>
              </a:buClr>
              <a:buSzPct val="100000"/>
              <a:buFont typeface="Wingdings 2" pitchFamily="-104" charset="2"/>
              <a:buChar char=""/>
              <a:defRPr sz="1900" kern="1200">
                <a:solidFill>
                  <a:schemeClr val="tx1"/>
                </a:solidFill>
                <a:latin typeface="+mn-lt"/>
                <a:ea typeface="ＭＳ Ｐゴシック" pitchFamily="-107" charset="-128"/>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lstStyle>
          <a:p>
            <a:endParaRPr lang="en-US">
              <a:ea typeface="ＭＳ Ｐゴシック" pitchFamily="-104" charset="-128"/>
              <a:cs typeface="ＭＳ Ｐゴシック" pitchFamily="-104" charset="-128"/>
            </a:endParaRPr>
          </a:p>
        </p:txBody>
      </p:sp>
      <p:pic>
        <p:nvPicPr>
          <p:cNvPr id="7" name="Picture 6"/>
          <p:cNvPicPr>
            <a:picLocks noChangeAspect="1"/>
          </p:cNvPicPr>
          <p:nvPr/>
        </p:nvPicPr>
        <p:blipFill>
          <a:blip r:embed="rId2"/>
          <a:srcRect/>
          <a:stretch>
            <a:fillRect/>
          </a:stretch>
        </p:blipFill>
        <p:spPr bwMode="auto">
          <a:xfrm>
            <a:off x="315738" y="1397000"/>
            <a:ext cx="2490325" cy="2290210"/>
          </a:xfrm>
          <a:prstGeom prst="rect">
            <a:avLst/>
          </a:prstGeom>
          <a:noFill/>
          <a:ln w="9525">
            <a:noFill/>
            <a:miter lim="800000"/>
            <a:headEnd/>
            <a:tailEnd/>
          </a:ln>
        </p:spPr>
      </p:pic>
      <p:pic>
        <p:nvPicPr>
          <p:cNvPr id="8" name="Picture 7"/>
          <p:cNvPicPr>
            <a:picLocks noChangeAspect="1"/>
          </p:cNvPicPr>
          <p:nvPr/>
        </p:nvPicPr>
        <p:blipFill>
          <a:blip r:embed="rId3"/>
          <a:srcRect/>
          <a:stretch>
            <a:fillRect/>
          </a:stretch>
        </p:blipFill>
        <p:spPr bwMode="auto">
          <a:xfrm>
            <a:off x="2499220" y="1397000"/>
            <a:ext cx="3112906" cy="2245740"/>
          </a:xfrm>
          <a:prstGeom prst="rect">
            <a:avLst/>
          </a:prstGeom>
          <a:noFill/>
          <a:ln w="9525">
            <a:noFill/>
            <a:miter lim="800000"/>
            <a:headEnd/>
            <a:tailEnd/>
          </a:ln>
        </p:spPr>
      </p:pic>
      <p:pic>
        <p:nvPicPr>
          <p:cNvPr id="9" name="Picture 8"/>
          <p:cNvPicPr>
            <a:picLocks noChangeAspect="1"/>
          </p:cNvPicPr>
          <p:nvPr/>
        </p:nvPicPr>
        <p:blipFill>
          <a:blip r:embed="rId4"/>
          <a:srcRect/>
          <a:stretch>
            <a:fillRect/>
          </a:stretch>
        </p:blipFill>
        <p:spPr bwMode="auto">
          <a:xfrm>
            <a:off x="5368501" y="1396999"/>
            <a:ext cx="3735488" cy="2223505"/>
          </a:xfrm>
          <a:prstGeom prst="rect">
            <a:avLst/>
          </a:prstGeom>
          <a:noFill/>
          <a:ln w="9525">
            <a:noFill/>
            <a:miter lim="800000"/>
            <a:headEnd/>
            <a:tailEnd/>
          </a:ln>
        </p:spPr>
      </p:pic>
      <p:pic>
        <p:nvPicPr>
          <p:cNvPr id="10" name="Picture 9"/>
          <p:cNvPicPr>
            <a:picLocks noChangeAspect="1"/>
          </p:cNvPicPr>
          <p:nvPr/>
        </p:nvPicPr>
        <p:blipFill>
          <a:blip r:embed="rId5"/>
          <a:srcRect/>
          <a:stretch>
            <a:fillRect/>
          </a:stretch>
        </p:blipFill>
        <p:spPr bwMode="auto">
          <a:xfrm>
            <a:off x="325679" y="3606799"/>
            <a:ext cx="4057732" cy="3048001"/>
          </a:xfrm>
          <a:prstGeom prst="rect">
            <a:avLst/>
          </a:prstGeom>
          <a:noFill/>
          <a:ln w="9525">
            <a:noFill/>
            <a:miter lim="800000"/>
            <a:headEnd/>
            <a:tailEnd/>
          </a:ln>
        </p:spPr>
      </p:pic>
      <p:pic>
        <p:nvPicPr>
          <p:cNvPr id="11" name="Picture 10"/>
          <p:cNvPicPr>
            <a:picLocks noChangeAspect="1"/>
          </p:cNvPicPr>
          <p:nvPr/>
        </p:nvPicPr>
        <p:blipFill>
          <a:blip r:embed="rId6"/>
          <a:srcRect/>
          <a:stretch>
            <a:fillRect/>
          </a:stretch>
        </p:blipFill>
        <p:spPr bwMode="auto">
          <a:xfrm>
            <a:off x="4347182" y="3606799"/>
            <a:ext cx="4462179" cy="304800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0356" y="361557"/>
            <a:ext cx="8756952" cy="1800240"/>
          </a:xfrm>
          <a:prstGeom prst="rect">
            <a:avLst/>
          </a:prstGeom>
        </p:spPr>
      </p:pic>
      <p:sp>
        <p:nvSpPr>
          <p:cNvPr id="6" name="TextBox 5"/>
          <p:cNvSpPr txBox="1"/>
          <p:nvPr/>
        </p:nvSpPr>
        <p:spPr>
          <a:xfrm>
            <a:off x="766818" y="695302"/>
            <a:ext cx="7891403"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accent3">
                    <a:lumMod val="20000"/>
                    <a:lumOff val="80000"/>
                  </a:schemeClr>
                </a:solidFill>
              </a:rPr>
              <a:t>This Presentation will show The Missouri Dominator Truck Stop   </a:t>
            </a:r>
          </a:p>
          <a:p>
            <a:r>
              <a:rPr lang="en-US" b="1" dirty="0">
                <a:solidFill>
                  <a:schemeClr val="accent3">
                    <a:lumMod val="20000"/>
                    <a:lumOff val="80000"/>
                  </a:schemeClr>
                </a:solidFill>
              </a:rPr>
              <a:t>   Gasoline  and diesel fuel Release From Under Ground Storage </a:t>
            </a:r>
          </a:p>
          <a:p>
            <a:r>
              <a:rPr lang="en-US" b="1" dirty="0">
                <a:solidFill>
                  <a:schemeClr val="accent3">
                    <a:lumMod val="20000"/>
                    <a:lumOff val="80000"/>
                  </a:schemeClr>
                </a:solidFill>
              </a:rPr>
              <a:t>                    Tanks Contaminating Soil and Ground Water</a:t>
            </a:r>
          </a:p>
        </p:txBody>
      </p:sp>
      <p:sp>
        <p:nvSpPr>
          <p:cNvPr id="7" name="TextBox 6"/>
          <p:cNvSpPr txBox="1"/>
          <p:nvPr/>
        </p:nvSpPr>
        <p:spPr>
          <a:xfrm>
            <a:off x="170355" y="2564693"/>
            <a:ext cx="8635427"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Microbial Plate counts increased dramatically from 42 </a:t>
            </a:r>
            <a:r>
              <a:rPr lang="en-US" dirty="0" err="1"/>
              <a:t>cfu</a:t>
            </a:r>
            <a:r>
              <a:rPr lang="en-US" dirty="0"/>
              <a:t>/ml August 14, 2015 to 142,000,000 </a:t>
            </a:r>
            <a:r>
              <a:rPr lang="en-US" dirty="0" err="1"/>
              <a:t>cfu</a:t>
            </a:r>
            <a:r>
              <a:rPr lang="en-US" dirty="0"/>
              <a:t>/ml on September 15, 2015 </a:t>
            </a:r>
          </a:p>
          <a:p>
            <a:endParaRPr lang="en-US" dirty="0"/>
          </a:p>
        </p:txBody>
      </p:sp>
      <p:sp>
        <p:nvSpPr>
          <p:cNvPr id="8" name="TextBox 7"/>
          <p:cNvSpPr txBox="1"/>
          <p:nvPr/>
        </p:nvSpPr>
        <p:spPr>
          <a:xfrm>
            <a:off x="1534406" y="3235566"/>
            <a:ext cx="665424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Aerobic Heterotrophic Plate Count Results as of Sept 2015</a:t>
            </a:r>
          </a:p>
        </p:txBody>
      </p:sp>
      <p:pic>
        <p:nvPicPr>
          <p:cNvPr id="9" name="Picture 8"/>
          <p:cNvPicPr>
            <a:picLocks noChangeAspect="1"/>
          </p:cNvPicPr>
          <p:nvPr/>
        </p:nvPicPr>
        <p:blipFill>
          <a:blip r:embed="rId3"/>
          <a:stretch>
            <a:fillRect/>
          </a:stretch>
        </p:blipFill>
        <p:spPr>
          <a:xfrm>
            <a:off x="344870" y="3639814"/>
            <a:ext cx="1028547" cy="990148"/>
          </a:xfrm>
          <a:prstGeom prst="rect">
            <a:avLst/>
          </a:prstGeom>
        </p:spPr>
      </p:pic>
      <p:pic>
        <p:nvPicPr>
          <p:cNvPr id="10" name="Picture 9"/>
          <p:cNvPicPr>
            <a:picLocks noChangeAspect="1"/>
          </p:cNvPicPr>
          <p:nvPr/>
        </p:nvPicPr>
        <p:blipFill>
          <a:blip r:embed="rId4"/>
          <a:stretch>
            <a:fillRect/>
          </a:stretch>
        </p:blipFill>
        <p:spPr>
          <a:xfrm>
            <a:off x="1784835" y="3637131"/>
            <a:ext cx="989313" cy="992832"/>
          </a:xfrm>
          <a:prstGeom prst="rect">
            <a:avLst/>
          </a:prstGeom>
        </p:spPr>
      </p:pic>
      <p:pic>
        <p:nvPicPr>
          <p:cNvPr id="11" name="Picture 10"/>
          <p:cNvPicPr>
            <a:picLocks noChangeAspect="1"/>
          </p:cNvPicPr>
          <p:nvPr/>
        </p:nvPicPr>
        <p:blipFill>
          <a:blip r:embed="rId5"/>
          <a:stretch>
            <a:fillRect/>
          </a:stretch>
        </p:blipFill>
        <p:spPr>
          <a:xfrm flipH="1">
            <a:off x="3162192" y="3637131"/>
            <a:ext cx="970992" cy="992832"/>
          </a:xfrm>
          <a:prstGeom prst="rect">
            <a:avLst/>
          </a:prstGeom>
        </p:spPr>
      </p:pic>
      <p:pic>
        <p:nvPicPr>
          <p:cNvPr id="12" name="Picture 11"/>
          <p:cNvPicPr>
            <a:picLocks noChangeAspect="1"/>
          </p:cNvPicPr>
          <p:nvPr/>
        </p:nvPicPr>
        <p:blipFill>
          <a:blip r:embed="rId6"/>
          <a:stretch>
            <a:fillRect/>
          </a:stretch>
        </p:blipFill>
        <p:spPr>
          <a:xfrm>
            <a:off x="4584270" y="3639815"/>
            <a:ext cx="988084" cy="990148"/>
          </a:xfrm>
          <a:prstGeom prst="rect">
            <a:avLst/>
          </a:prstGeom>
        </p:spPr>
      </p:pic>
      <p:sp>
        <p:nvSpPr>
          <p:cNvPr id="13" name="TextBox 12"/>
          <p:cNvSpPr txBox="1"/>
          <p:nvPr/>
        </p:nvSpPr>
        <p:spPr>
          <a:xfrm>
            <a:off x="170355" y="4747144"/>
            <a:ext cx="8635427"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The fact the color of the extracted effluent in the Petri dishes became more turbid with each extraction shows the enormous amount of indigenous bacteria growing, which means the bacteria are digesting the released hydrocarbons to CO2 and water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57603"/>
            <a:ext cx="9144000" cy="815820"/>
          </a:xfrm>
          <a:prstGeom prst="rect">
            <a:avLst/>
          </a:prstGeom>
        </p:spPr>
      </p:pic>
      <p:sp>
        <p:nvSpPr>
          <p:cNvPr id="7" name="TextBox 6"/>
          <p:cNvSpPr txBox="1"/>
          <p:nvPr/>
        </p:nvSpPr>
        <p:spPr>
          <a:xfrm>
            <a:off x="519137" y="157603"/>
            <a:ext cx="8401421" cy="369332"/>
          </a:xfrm>
          <a:prstGeom prst="rect">
            <a:avLst/>
          </a:prstGeom>
          <a:noFill/>
        </p:spPr>
        <p:txBody>
          <a:bodyPr wrap="square" rtlCol="0">
            <a:spAutoFit/>
          </a:bodyPr>
          <a:lstStyle/>
          <a:p>
            <a:r>
              <a:rPr lang="en-US" dirty="0">
                <a:solidFill>
                  <a:srgbClr val="000000"/>
                </a:solidFill>
              </a:rPr>
              <a:t>Missouri Dominator Truck Stop and Under Ground/Ground Water  hydrocarbon Release</a:t>
            </a:r>
          </a:p>
        </p:txBody>
      </p:sp>
      <p:sp>
        <p:nvSpPr>
          <p:cNvPr id="8" name="TextBox 7"/>
          <p:cNvSpPr txBox="1"/>
          <p:nvPr/>
        </p:nvSpPr>
        <p:spPr>
          <a:xfrm>
            <a:off x="3939882" y="526935"/>
            <a:ext cx="1585222" cy="400110"/>
          </a:xfrm>
          <a:prstGeom prst="rect">
            <a:avLst/>
          </a:prstGeom>
          <a:noFill/>
        </p:spPr>
        <p:txBody>
          <a:bodyPr wrap="square" rtlCol="0">
            <a:spAutoFit/>
          </a:bodyPr>
          <a:lstStyle/>
          <a:p>
            <a:r>
              <a:rPr lang="en-US" sz="2000" dirty="0">
                <a:solidFill>
                  <a:schemeClr val="bg1"/>
                </a:solidFill>
              </a:rPr>
              <a:t>Test results</a:t>
            </a:r>
          </a:p>
        </p:txBody>
      </p:sp>
      <p:pic>
        <p:nvPicPr>
          <p:cNvPr id="10" name="Picture 9"/>
          <p:cNvPicPr>
            <a:picLocks noChangeAspect="1"/>
          </p:cNvPicPr>
          <p:nvPr/>
        </p:nvPicPr>
        <p:blipFill>
          <a:blip r:embed="rId3"/>
          <a:srcRect/>
          <a:stretch>
            <a:fillRect/>
          </a:stretch>
        </p:blipFill>
        <p:spPr bwMode="auto">
          <a:xfrm>
            <a:off x="0" y="973422"/>
            <a:ext cx="9144000" cy="5516067"/>
          </a:xfrm>
          <a:prstGeom prst="rect">
            <a:avLst/>
          </a:prstGeom>
          <a:noFill/>
          <a:ln w="9525">
            <a:noFill/>
            <a:miter lim="800000"/>
            <a:headEnd/>
            <a:tailEnd/>
          </a:ln>
        </p:spPr>
      </p:pic>
      <p:pic>
        <p:nvPicPr>
          <p:cNvPr id="12" name="Picture 11"/>
          <p:cNvPicPr>
            <a:picLocks noChangeAspect="1"/>
          </p:cNvPicPr>
          <p:nvPr/>
        </p:nvPicPr>
        <p:blipFill>
          <a:blip r:embed="rId4"/>
          <a:stretch>
            <a:fillRect/>
          </a:stretch>
        </p:blipFill>
        <p:spPr>
          <a:xfrm>
            <a:off x="8009546" y="5951790"/>
            <a:ext cx="1016132" cy="7880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324474"/>
            <a:ext cx="9144000" cy="991965"/>
          </a:xfrm>
          <a:prstGeom prst="rect">
            <a:avLst/>
          </a:prstGeom>
        </p:spPr>
      </p:pic>
      <p:sp>
        <p:nvSpPr>
          <p:cNvPr id="7" name="TextBox 6"/>
          <p:cNvSpPr txBox="1"/>
          <p:nvPr/>
        </p:nvSpPr>
        <p:spPr>
          <a:xfrm>
            <a:off x="528408" y="324475"/>
            <a:ext cx="8605367" cy="646331"/>
          </a:xfrm>
          <a:prstGeom prst="rect">
            <a:avLst/>
          </a:prstGeom>
          <a:noFill/>
        </p:spPr>
        <p:txBody>
          <a:bodyPr wrap="square" rtlCol="0">
            <a:spAutoFit/>
          </a:bodyPr>
          <a:lstStyle/>
          <a:p>
            <a:r>
              <a:rPr lang="en-US" dirty="0">
                <a:solidFill>
                  <a:srgbClr val="000000"/>
                </a:solidFill>
              </a:rPr>
              <a:t>Missouri Dominator Truck Stop and Under Ground/Ground Water  hydrocarbon Release</a:t>
            </a:r>
          </a:p>
          <a:p>
            <a:endParaRPr lang="en-US" dirty="0"/>
          </a:p>
        </p:txBody>
      </p:sp>
      <p:sp>
        <p:nvSpPr>
          <p:cNvPr id="8" name="TextBox 7"/>
          <p:cNvSpPr txBox="1"/>
          <p:nvPr/>
        </p:nvSpPr>
        <p:spPr>
          <a:xfrm>
            <a:off x="3328041" y="741656"/>
            <a:ext cx="2502984" cy="369332"/>
          </a:xfrm>
          <a:prstGeom prst="rect">
            <a:avLst/>
          </a:prstGeom>
          <a:noFill/>
        </p:spPr>
        <p:txBody>
          <a:bodyPr wrap="square" rtlCol="0">
            <a:spAutoFit/>
          </a:bodyPr>
          <a:lstStyle/>
          <a:p>
            <a:r>
              <a:rPr lang="en-US" dirty="0">
                <a:solidFill>
                  <a:schemeClr val="bg1"/>
                </a:solidFill>
              </a:rPr>
              <a:t>Site Conclusion</a:t>
            </a:r>
          </a:p>
        </p:txBody>
      </p:sp>
      <p:sp>
        <p:nvSpPr>
          <p:cNvPr id="9" name="TextBox 8"/>
          <p:cNvSpPr txBox="1"/>
          <p:nvPr/>
        </p:nvSpPr>
        <p:spPr>
          <a:xfrm>
            <a:off x="287381" y="1677997"/>
            <a:ext cx="8612116" cy="1477328"/>
          </a:xfrm>
          <a:prstGeom prst="rect">
            <a:avLst/>
          </a:prstGeom>
          <a:noFill/>
        </p:spPr>
        <p:txBody>
          <a:bodyPr wrap="square" rtlCol="0">
            <a:spAutoFit/>
          </a:bodyPr>
          <a:lstStyle/>
          <a:p>
            <a:r>
              <a:rPr lang="en-US" dirty="0"/>
              <a:t>The test results were satisfactory to the DNR, where the site was closed a short time later.</a:t>
            </a:r>
          </a:p>
          <a:p>
            <a:endParaRPr lang="en-US" dirty="0"/>
          </a:p>
          <a:p>
            <a:endParaRPr lang="en-US" dirty="0"/>
          </a:p>
          <a:p>
            <a:r>
              <a:rPr lang="en-US" dirty="0"/>
              <a:t>OSE II once again showing how capable it is at remediating hydrocarbons even in sensitive </a:t>
            </a:r>
          </a:p>
          <a:p>
            <a:r>
              <a:rPr lang="en-US" dirty="0"/>
              <a:t>                                                                   Ground Water </a:t>
            </a:r>
          </a:p>
        </p:txBody>
      </p:sp>
      <p:sp>
        <p:nvSpPr>
          <p:cNvPr id="10" name="TextBox 9"/>
          <p:cNvSpPr txBox="1"/>
          <p:nvPr/>
        </p:nvSpPr>
        <p:spPr>
          <a:xfrm>
            <a:off x="528408" y="5735197"/>
            <a:ext cx="8371089" cy="830997"/>
          </a:xfrm>
          <a:prstGeom prst="rect">
            <a:avLst/>
          </a:prstGeom>
          <a:noFill/>
        </p:spPr>
        <p:txBody>
          <a:bodyPr wrap="square" rtlCol="0">
            <a:spAutoFit/>
          </a:bodyPr>
          <a:lstStyle/>
          <a:p>
            <a:r>
              <a:rPr lang="en-US" sz="2400" dirty="0"/>
              <a:t>OIL SPILL EATER II protecting the most sensitive environments</a:t>
            </a:r>
          </a:p>
          <a:p>
            <a:endParaRPr lang="en-US" sz="2400" dirty="0"/>
          </a:p>
        </p:txBody>
      </p:sp>
      <p:pic>
        <p:nvPicPr>
          <p:cNvPr id="11" name="Picture 10" descr="Screen Shot 2021-11-15 at 7.14.37 PM.png"/>
          <p:cNvPicPr>
            <a:picLocks noChangeAspect="1"/>
          </p:cNvPicPr>
          <p:nvPr/>
        </p:nvPicPr>
        <p:blipFill>
          <a:blip r:embed="rId3"/>
          <a:stretch>
            <a:fillRect/>
          </a:stretch>
        </p:blipFill>
        <p:spPr>
          <a:xfrm>
            <a:off x="1862125" y="3360573"/>
            <a:ext cx="4571468" cy="2374624"/>
          </a:xfrm>
          <a:prstGeom prst="rect">
            <a:avLst/>
          </a:prstGeom>
        </p:spPr>
      </p:pic>
      <p:sp>
        <p:nvSpPr>
          <p:cNvPr id="13" name="Line Callout 1 (No Border) 12"/>
          <p:cNvSpPr/>
          <p:nvPr/>
        </p:nvSpPr>
        <p:spPr>
          <a:xfrm flipH="1">
            <a:off x="1029004" y="2799752"/>
            <a:ext cx="2088974" cy="560822"/>
          </a:xfrm>
          <a:prstGeom prst="callout1">
            <a:avLst>
              <a:gd name="adj1" fmla="val 28668"/>
              <a:gd name="adj2" fmla="val 4536"/>
              <a:gd name="adj3" fmla="val 143987"/>
              <a:gd name="adj4" fmla="val -59049"/>
            </a:avLst>
          </a:prstGeom>
          <a:ln/>
        </p:spPr>
        <p:style>
          <a:lnRef idx="1">
            <a:schemeClr val="accent1"/>
          </a:lnRef>
          <a:fillRef idx="3">
            <a:schemeClr val="accent1"/>
          </a:fillRef>
          <a:effectRef idx="2">
            <a:schemeClr val="accent1"/>
          </a:effectRef>
          <a:fontRef idx="minor">
            <a:schemeClr val="lt1"/>
          </a:fontRef>
        </p:style>
        <p:txBody>
          <a:bodyPr/>
          <a:lstStyle/>
          <a:p>
            <a:r>
              <a:rPr lang="en-US" sz="1400" dirty="0"/>
              <a:t>OSE II pumped from the blue drum here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235743" y="411492"/>
            <a:ext cx="8458200" cy="1143000"/>
          </a:xfrm>
          <a:prstGeom prst="rect">
            <a:avLst/>
          </a:prstGeom>
        </p:spPr>
        <p:txBody>
          <a:bodyPr rIns="91440" anchor="b">
            <a:normAutofit/>
            <a:scene3d>
              <a:camera prst="orthographicFront"/>
              <a:lightRig rig="soft" dir="t">
                <a:rot lat="0" lon="0" rev="2400000"/>
              </a:lightRig>
            </a:scene3d>
            <a:sp3d>
              <a:bevelT w="19050" h="12700"/>
            </a:sp3d>
          </a:bodyPr>
          <a:lst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ＭＳ Ｐゴシック" pitchFamily="-107" charset="-128"/>
                <a:cs typeface="ＭＳ Ｐゴシック" pitchFamily="-107" charset="-128"/>
              </a:defRPr>
            </a:lvl1pPr>
            <a:lvl2pPr marL="53975" indent="-53975" algn="r" rtl="0" eaLnBrk="0" fontAlgn="base" hangingPunct="0">
              <a:spcBef>
                <a:spcPct val="0"/>
              </a:spcBef>
              <a:spcAft>
                <a:spcPct val="0"/>
              </a:spcAft>
              <a:defRPr sz="4600">
                <a:solidFill>
                  <a:srgbClr val="E7EACB"/>
                </a:solidFill>
                <a:latin typeface="Rockwell" pitchFamily="18" charset="0"/>
                <a:ea typeface="ＭＳ Ｐゴシック" pitchFamily="-107" charset="-128"/>
                <a:cs typeface="ＭＳ Ｐゴシック" pitchFamily="-107" charset="-128"/>
              </a:defRPr>
            </a:lvl2pPr>
            <a:lvl3pPr marL="53975" indent="-53975" algn="r" rtl="0" eaLnBrk="0" fontAlgn="base" hangingPunct="0">
              <a:spcBef>
                <a:spcPct val="0"/>
              </a:spcBef>
              <a:spcAft>
                <a:spcPct val="0"/>
              </a:spcAft>
              <a:defRPr sz="4600">
                <a:solidFill>
                  <a:srgbClr val="E7EACB"/>
                </a:solidFill>
                <a:latin typeface="Rockwell" pitchFamily="18" charset="0"/>
                <a:ea typeface="ＭＳ Ｐゴシック" pitchFamily="-107" charset="-128"/>
                <a:cs typeface="ＭＳ Ｐゴシック" pitchFamily="-107" charset="-128"/>
              </a:defRPr>
            </a:lvl3pPr>
            <a:lvl4pPr marL="53975" indent="-53975" algn="r" rtl="0" eaLnBrk="0" fontAlgn="base" hangingPunct="0">
              <a:spcBef>
                <a:spcPct val="0"/>
              </a:spcBef>
              <a:spcAft>
                <a:spcPct val="0"/>
              </a:spcAft>
              <a:defRPr sz="4600">
                <a:solidFill>
                  <a:srgbClr val="E7EACB"/>
                </a:solidFill>
                <a:latin typeface="Rockwell" pitchFamily="18" charset="0"/>
                <a:ea typeface="ＭＳ Ｐゴシック" pitchFamily="-107" charset="-128"/>
                <a:cs typeface="ＭＳ Ｐゴシック" pitchFamily="-107" charset="-128"/>
              </a:defRPr>
            </a:lvl4pPr>
            <a:lvl5pPr marL="53975" indent="-53975" algn="r" rtl="0" eaLnBrk="0" fontAlgn="base" hangingPunct="0">
              <a:spcBef>
                <a:spcPct val="0"/>
              </a:spcBef>
              <a:spcAft>
                <a:spcPct val="0"/>
              </a:spcAft>
              <a:defRPr sz="4600">
                <a:solidFill>
                  <a:srgbClr val="E7EACB"/>
                </a:solidFill>
                <a:latin typeface="Rockwell" pitchFamily="18" charset="0"/>
                <a:ea typeface="ＭＳ Ｐゴシック" pitchFamily="-107" charset="-128"/>
                <a:cs typeface="ＭＳ Ｐゴシック" pitchFamily="-107" charset="-128"/>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lstStyle>
          <a:p>
            <a:pPr marL="54864" indent="0" algn="l" eaLnBrk="1" fontAlgn="auto" hangingPunct="1">
              <a:spcAft>
                <a:spcPts val="0"/>
              </a:spcAft>
              <a:defRPr/>
            </a:pPr>
            <a:r>
              <a:rPr lang="en-US" sz="3600" b="1" dirty="0">
                <a:solidFill>
                  <a:srgbClr val="008000"/>
                </a:solidFill>
                <a:latin typeface="Arial" pitchFamily="34" charset="0"/>
                <a:ea typeface="+mj-ea"/>
                <a:cs typeface="Arial" pitchFamily="34" charset="0"/>
              </a:rPr>
              <a:t>Third-Party Performance Testing</a:t>
            </a:r>
          </a:p>
        </p:txBody>
      </p:sp>
      <p:sp>
        <p:nvSpPr>
          <p:cNvPr id="6" name="Content Placeholder 2"/>
          <p:cNvSpPr>
            <a:spLocks noGrp="1"/>
          </p:cNvSpPr>
          <p:nvPr/>
        </p:nvSpPr>
        <p:spPr bwMode="auto">
          <a:xfrm>
            <a:off x="721518" y="1758156"/>
            <a:ext cx="8072438" cy="3257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04" charset="2"/>
              <a:buChar char=""/>
              <a:defRPr sz="3200" kern="1200">
                <a:solidFill>
                  <a:schemeClr val="tx1"/>
                </a:solidFill>
                <a:latin typeface="+mn-lt"/>
                <a:ea typeface="ＭＳ Ｐゴシック" pitchFamily="-107" charset="-128"/>
                <a:cs typeface="ＭＳ Ｐゴシック" pitchFamily="-107" charset="-128"/>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ＭＳ Ｐゴシック" pitchFamily="-107" charset="-128"/>
                <a:cs typeface="+mn-cs"/>
              </a:defRPr>
            </a:lvl2pPr>
            <a:lvl3pPr marL="822325" indent="-190500" algn="l" rtl="0" eaLnBrk="0" fontAlgn="base" hangingPunct="0">
              <a:spcBef>
                <a:spcPts val="400"/>
              </a:spcBef>
              <a:spcAft>
                <a:spcPct val="0"/>
              </a:spcAft>
              <a:buClr>
                <a:srgbClr val="A8CDD7"/>
              </a:buClr>
              <a:buSzPct val="100000"/>
              <a:buFont typeface="Wingdings 2" pitchFamily="-104" charset="2"/>
              <a:buChar char=""/>
              <a:defRPr sz="2300" kern="1200">
                <a:solidFill>
                  <a:schemeClr val="tx1"/>
                </a:solidFill>
                <a:latin typeface="+mn-lt"/>
                <a:ea typeface="ＭＳ Ｐゴシック" pitchFamily="-107" charset="-128"/>
                <a:cs typeface="+mn-cs"/>
              </a:defRPr>
            </a:lvl3pPr>
            <a:lvl4pPr marL="1004888" indent="-182563" algn="l" rtl="0" eaLnBrk="0" fontAlgn="base" hangingPunct="0">
              <a:spcBef>
                <a:spcPts val="400"/>
              </a:spcBef>
              <a:spcAft>
                <a:spcPct val="0"/>
              </a:spcAft>
              <a:buClr>
                <a:srgbClr val="A8CDD7"/>
              </a:buClr>
              <a:buSzPct val="100000"/>
              <a:buFont typeface="Wingdings 2" pitchFamily="-104" charset="2"/>
              <a:buChar char=""/>
              <a:defRPr sz="2000" kern="1200">
                <a:solidFill>
                  <a:schemeClr val="tx1"/>
                </a:solidFill>
                <a:latin typeface="+mn-lt"/>
                <a:ea typeface="ＭＳ Ｐゴシック" pitchFamily="-107" charset="-128"/>
                <a:cs typeface="+mn-cs"/>
              </a:defRPr>
            </a:lvl4pPr>
            <a:lvl5pPr marL="1187450" indent="-182563" algn="l" rtl="0" eaLnBrk="0" fontAlgn="base" hangingPunct="0">
              <a:spcBef>
                <a:spcPts val="400"/>
              </a:spcBef>
              <a:spcAft>
                <a:spcPct val="0"/>
              </a:spcAft>
              <a:buClr>
                <a:srgbClr val="A8CDD7"/>
              </a:buClr>
              <a:buSzPct val="100000"/>
              <a:buFont typeface="Wingdings 2" pitchFamily="-104" charset="2"/>
              <a:buChar char=""/>
              <a:defRPr sz="1900" kern="1200">
                <a:solidFill>
                  <a:schemeClr val="tx1"/>
                </a:solidFill>
                <a:latin typeface="+mn-lt"/>
                <a:ea typeface="ＭＳ Ｐゴシック" pitchFamily="-107" charset="-128"/>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lstStyle>
          <a:p>
            <a:pPr eaLnBrk="1" hangingPunct="1">
              <a:spcBef>
                <a:spcPts val="1200"/>
              </a:spcBef>
              <a:spcAft>
                <a:spcPts val="1200"/>
              </a:spcAft>
              <a:buFont typeface="Wingdings 2" pitchFamily="-104" charset="2"/>
              <a:buNone/>
            </a:pPr>
            <a:r>
              <a:rPr lang="en-US" sz="2000" b="1" i="1" dirty="0">
                <a:solidFill>
                  <a:srgbClr val="FF0000"/>
                </a:solidFill>
                <a:latin typeface="Arial" pitchFamily="-104" charset="0"/>
                <a:ea typeface="Arial" pitchFamily="-104" charset="0"/>
                <a:cs typeface="Arial" pitchFamily="-104" charset="0"/>
              </a:rPr>
              <a:t>US </a:t>
            </a:r>
            <a:r>
              <a:rPr lang="en-US" sz="2000" b="1" i="1" dirty="0">
                <a:solidFill>
                  <a:srgbClr val="0000FF"/>
                </a:solidFill>
                <a:latin typeface="Arial" pitchFamily="-104" charset="0"/>
                <a:ea typeface="Arial" pitchFamily="-104" charset="0"/>
                <a:cs typeface="Arial" pitchFamily="-104" charset="0"/>
              </a:rPr>
              <a:t>EPA Testing</a:t>
            </a:r>
          </a:p>
          <a:p>
            <a:pPr eaLnBrk="1" hangingPunct="1">
              <a:spcBef>
                <a:spcPts val="1200"/>
              </a:spcBef>
              <a:spcAft>
                <a:spcPts val="1200"/>
              </a:spcAft>
              <a:buFont typeface="Wingdings 2" pitchFamily="-104" charset="2"/>
              <a:buNone/>
            </a:pPr>
            <a:r>
              <a:rPr lang="en-US" sz="2000" b="1" i="1" dirty="0">
                <a:solidFill>
                  <a:srgbClr val="FF0000"/>
                </a:solidFill>
                <a:latin typeface="Arial" pitchFamily="-104" charset="0"/>
                <a:ea typeface="Arial" pitchFamily="-104" charset="0"/>
                <a:cs typeface="Arial" pitchFamily="-104" charset="0"/>
              </a:rPr>
              <a:t>US EPA &amp; National Environmental Technology Application Center (NETAC)</a:t>
            </a:r>
          </a:p>
          <a:p>
            <a:pPr eaLnBrk="1" hangingPunct="1">
              <a:spcBef>
                <a:spcPts val="1200"/>
              </a:spcBef>
              <a:spcAft>
                <a:spcPts val="1200"/>
              </a:spcAft>
              <a:buFont typeface="Wingdings 2" pitchFamily="-104" charset="2"/>
              <a:buNone/>
            </a:pPr>
            <a:r>
              <a:rPr lang="en-US" sz="2000" b="1" dirty="0">
                <a:solidFill>
                  <a:srgbClr val="008000"/>
                </a:solidFill>
                <a:latin typeface="Arial" pitchFamily="-104" charset="0"/>
                <a:ea typeface="Arial" pitchFamily="-104" charset="0"/>
                <a:cs typeface="Arial" pitchFamily="-104" charset="0"/>
              </a:rPr>
              <a:t>A 28-day reduction test concluded that OSE-II significantly reduces petroleum mass.</a:t>
            </a:r>
          </a:p>
          <a:p>
            <a:pPr eaLnBrk="1" hangingPunct="1">
              <a:spcBef>
                <a:spcPts val="1200"/>
              </a:spcBef>
              <a:spcAft>
                <a:spcPts val="1200"/>
              </a:spcAft>
              <a:buFont typeface="Wingdings 2" pitchFamily="-104" charset="2"/>
              <a:buNone/>
            </a:pPr>
            <a:r>
              <a:rPr lang="en-US" sz="2000" b="1" dirty="0">
                <a:solidFill>
                  <a:srgbClr val="0000FF"/>
                </a:solidFill>
                <a:latin typeface="Arial" pitchFamily="-104" charset="0"/>
                <a:ea typeface="Arial" pitchFamily="-104" charset="0"/>
                <a:cs typeface="Arial" pitchFamily="-104" charset="0"/>
              </a:rPr>
              <a:t>There have been 35 toxicity tests performed on OSE II in numerous countries, on fresh and ocean water species showing an average LC50 or LD 50 of 1900 </a:t>
            </a:r>
            <a:r>
              <a:rPr lang="en-US" sz="2000" b="1" dirty="0" err="1">
                <a:solidFill>
                  <a:srgbClr val="0000FF"/>
                </a:solidFill>
                <a:latin typeface="Arial" pitchFamily="-104" charset="0"/>
                <a:ea typeface="Arial" pitchFamily="-104" charset="0"/>
                <a:cs typeface="Arial" pitchFamily="-104" charset="0"/>
              </a:rPr>
              <a:t>ppm</a:t>
            </a:r>
            <a:r>
              <a:rPr lang="en-US" sz="2000" b="1" dirty="0">
                <a:solidFill>
                  <a:srgbClr val="0000FF"/>
                </a:solidFill>
                <a:latin typeface="Arial" pitchFamily="-104" charset="0"/>
                <a:ea typeface="Arial" pitchFamily="-104" charset="0"/>
                <a:cs typeface="Arial" pitchFamily="-104" charset="0"/>
              </a:rPr>
              <a:t> or above, there are also eco toxicity and endocrine disruptor tests as well. The US EPA set the virtually non toxic level at 100 </a:t>
            </a:r>
            <a:r>
              <a:rPr lang="en-US" sz="2000" b="1" dirty="0" err="1">
                <a:solidFill>
                  <a:srgbClr val="0000FF"/>
                </a:solidFill>
                <a:latin typeface="Arial" pitchFamily="-104" charset="0"/>
                <a:ea typeface="Arial" pitchFamily="-104" charset="0"/>
                <a:cs typeface="Arial" pitchFamily="-104" charset="0"/>
              </a:rPr>
              <a:t>ppm</a:t>
            </a:r>
            <a:r>
              <a:rPr lang="en-US" sz="2000" b="1" dirty="0">
                <a:solidFill>
                  <a:srgbClr val="0000FF"/>
                </a:solidFill>
                <a:latin typeface="Arial" pitchFamily="-104" charset="0"/>
                <a:ea typeface="Arial" pitchFamily="-104" charset="0"/>
                <a:cs typeface="Arial" pitchFamily="-104" charset="0"/>
              </a:rPr>
              <a:t> or above.</a:t>
            </a:r>
          </a:p>
          <a:p>
            <a:pPr eaLnBrk="1" hangingPunct="1">
              <a:spcBef>
                <a:spcPts val="1200"/>
              </a:spcBef>
              <a:spcAft>
                <a:spcPts val="1200"/>
              </a:spcAft>
              <a:buFont typeface="Wingdings 2" pitchFamily="-104" charset="2"/>
              <a:buNone/>
            </a:pPr>
            <a:endParaRPr lang="en-US" sz="2400" b="1" dirty="0">
              <a:solidFill>
                <a:schemeClr val="bg1"/>
              </a:solidFill>
              <a:latin typeface="Arial" pitchFamily="-104" charset="0"/>
              <a:ea typeface="Arial" pitchFamily="-104" charset="0"/>
              <a:cs typeface="Arial" pitchFamily="-104" charset="0"/>
            </a:endParaRPr>
          </a:p>
          <a:p>
            <a:pPr eaLnBrk="1" hangingPunct="1">
              <a:spcBef>
                <a:spcPts val="1200"/>
              </a:spcBef>
              <a:spcAft>
                <a:spcPts val="1200"/>
              </a:spcAft>
              <a:buFont typeface="Wingdings 2" pitchFamily="-104" charset="2"/>
              <a:buNone/>
            </a:pPr>
            <a:endParaRPr lang="en-US" sz="2400" b="1" dirty="0">
              <a:solidFill>
                <a:schemeClr val="bg1"/>
              </a:solidFill>
              <a:latin typeface="Arial" pitchFamily="-104" charset="0"/>
              <a:ea typeface="Arial" pitchFamily="-104" charset="0"/>
              <a:cs typeface="Arial" pitchFamily="-104" charset="0"/>
            </a:endParaRPr>
          </a:p>
        </p:txBody>
      </p:sp>
      <p:pic>
        <p:nvPicPr>
          <p:cNvPr id="7" name="Picture 6" descr="C:\Users\shayan\Desktop\OSE-II Powerpoint\63300_129744233743967_4982084_n.jpg"/>
          <p:cNvPicPr>
            <a:picLocks noChangeAspect="1" noChangeArrowheads="1"/>
          </p:cNvPicPr>
          <p:nvPr/>
        </p:nvPicPr>
        <p:blipFill>
          <a:blip r:embed="rId2"/>
          <a:srcRect/>
          <a:stretch>
            <a:fillRect/>
          </a:stretch>
        </p:blipFill>
        <p:spPr bwMode="auto">
          <a:xfrm>
            <a:off x="7627143" y="386556"/>
            <a:ext cx="1281113" cy="873125"/>
          </a:xfrm>
          <a:prstGeom prst="rect">
            <a:avLst/>
          </a:prstGeom>
          <a:noFill/>
          <a:ln w="9525">
            <a:noFill/>
            <a:miter lim="800000"/>
            <a:headEnd/>
            <a:tailEnd/>
          </a:ln>
        </p:spPr>
      </p:pic>
      <p:cxnSp>
        <p:nvCxnSpPr>
          <p:cNvPr id="8" name="Straight Connector 7"/>
          <p:cNvCxnSpPr/>
          <p:nvPr/>
        </p:nvCxnSpPr>
        <p:spPr>
          <a:xfrm>
            <a:off x="464343" y="1529556"/>
            <a:ext cx="8229600" cy="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p:cNvSpPr txBox="1">
            <a:spLocks noChangeArrowheads="1"/>
          </p:cNvSpPr>
          <p:nvPr/>
        </p:nvSpPr>
        <p:spPr bwMode="auto">
          <a:xfrm>
            <a:off x="769143" y="6101556"/>
            <a:ext cx="6934200" cy="369888"/>
          </a:xfrm>
          <a:prstGeom prst="rect">
            <a:avLst/>
          </a:prstGeom>
          <a:noFill/>
          <a:ln w="9525">
            <a:noFill/>
            <a:miter lim="800000"/>
            <a:headEnd/>
            <a:tailEnd/>
          </a:ln>
        </p:spPr>
        <p:txBody>
          <a:bodyPr>
            <a:prstTxWarp prst="textNoShape">
              <a:avLst/>
            </a:prstTxWarp>
            <a:spAutoFit/>
          </a:bodyPr>
          <a:lstStyle>
            <a:defPPr>
              <a:defRPr lang="en-US"/>
            </a:defPPr>
            <a:lvl1pPr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1pPr>
            <a:lvl2pPr marL="457200"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2pPr>
            <a:lvl3pPr marL="914400"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3pPr>
            <a:lvl4pPr marL="1371600"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4pPr>
            <a:lvl5pPr marL="1828800"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5pPr>
            <a:lvl6pPr marL="2286000" algn="l" defTabSz="457200" rtl="0" eaLnBrk="1" latinLnBrk="0" hangingPunct="1">
              <a:defRPr kern="1200">
                <a:solidFill>
                  <a:schemeClr val="tx1"/>
                </a:solidFill>
                <a:latin typeface="Arial" pitchFamily="-104" charset="0"/>
                <a:ea typeface="Arial" pitchFamily="-104" charset="0"/>
                <a:cs typeface="Arial" pitchFamily="-104" charset="0"/>
              </a:defRPr>
            </a:lvl6pPr>
            <a:lvl7pPr marL="2743200" algn="l" defTabSz="457200" rtl="0" eaLnBrk="1" latinLnBrk="0" hangingPunct="1">
              <a:defRPr kern="1200">
                <a:solidFill>
                  <a:schemeClr val="tx1"/>
                </a:solidFill>
                <a:latin typeface="Arial" pitchFamily="-104" charset="0"/>
                <a:ea typeface="Arial" pitchFamily="-104" charset="0"/>
                <a:cs typeface="Arial" pitchFamily="-104" charset="0"/>
              </a:defRPr>
            </a:lvl7pPr>
            <a:lvl8pPr marL="3200400" algn="l" defTabSz="457200" rtl="0" eaLnBrk="1" latinLnBrk="0" hangingPunct="1">
              <a:defRPr kern="1200">
                <a:solidFill>
                  <a:schemeClr val="tx1"/>
                </a:solidFill>
                <a:latin typeface="Arial" pitchFamily="-104" charset="0"/>
                <a:ea typeface="Arial" pitchFamily="-104" charset="0"/>
                <a:cs typeface="Arial" pitchFamily="-104" charset="0"/>
              </a:defRPr>
            </a:lvl8pPr>
            <a:lvl9pPr marL="3657600" algn="l" defTabSz="457200" rtl="0" eaLnBrk="1" latinLnBrk="0" hangingPunct="1">
              <a:defRPr kern="1200">
                <a:solidFill>
                  <a:schemeClr val="tx1"/>
                </a:solidFill>
                <a:latin typeface="Arial" pitchFamily="-104" charset="0"/>
                <a:ea typeface="Arial" pitchFamily="-104" charset="0"/>
                <a:cs typeface="Arial" pitchFamily="-104" charset="0"/>
              </a:defRPr>
            </a:lvl9pPr>
          </a:lstStyle>
          <a:p>
            <a:r>
              <a:rPr lang="en-US"/>
              <a:t>See Link   </a:t>
            </a:r>
            <a:r>
              <a:rPr lang="en-US">
                <a:solidFill>
                  <a:srgbClr val="3366FF"/>
                </a:solidFill>
              </a:rPr>
              <a:t>http://osei.us/wp-content/uploads/35-toxicity-tests.pdf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nvSpPr>
        <p:spPr bwMode="auto">
          <a:xfrm>
            <a:off x="495300" y="1021656"/>
            <a:ext cx="8229600" cy="13450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04" charset="2"/>
              <a:buChar char=""/>
              <a:defRPr sz="3200" kern="1200">
                <a:solidFill>
                  <a:schemeClr val="tx1"/>
                </a:solidFill>
                <a:latin typeface="+mn-lt"/>
                <a:ea typeface="ＭＳ Ｐゴシック" pitchFamily="-107" charset="-128"/>
                <a:cs typeface="ＭＳ Ｐゴシック" pitchFamily="-107" charset="-128"/>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ＭＳ Ｐゴシック" pitchFamily="-107" charset="-128"/>
                <a:cs typeface="+mn-cs"/>
              </a:defRPr>
            </a:lvl2pPr>
            <a:lvl3pPr marL="822325" indent="-190500" algn="l" rtl="0" eaLnBrk="0" fontAlgn="base" hangingPunct="0">
              <a:spcBef>
                <a:spcPts val="400"/>
              </a:spcBef>
              <a:spcAft>
                <a:spcPct val="0"/>
              </a:spcAft>
              <a:buClr>
                <a:srgbClr val="A8CDD7"/>
              </a:buClr>
              <a:buSzPct val="100000"/>
              <a:buFont typeface="Wingdings 2" pitchFamily="-104" charset="2"/>
              <a:buChar char=""/>
              <a:defRPr sz="2300" kern="1200">
                <a:solidFill>
                  <a:schemeClr val="tx1"/>
                </a:solidFill>
                <a:latin typeface="+mn-lt"/>
                <a:ea typeface="ＭＳ Ｐゴシック" pitchFamily="-107" charset="-128"/>
                <a:cs typeface="+mn-cs"/>
              </a:defRPr>
            </a:lvl3pPr>
            <a:lvl4pPr marL="1004888" indent="-182563" algn="l" rtl="0" eaLnBrk="0" fontAlgn="base" hangingPunct="0">
              <a:spcBef>
                <a:spcPts val="400"/>
              </a:spcBef>
              <a:spcAft>
                <a:spcPct val="0"/>
              </a:spcAft>
              <a:buClr>
                <a:srgbClr val="A8CDD7"/>
              </a:buClr>
              <a:buSzPct val="100000"/>
              <a:buFont typeface="Wingdings 2" pitchFamily="-104" charset="2"/>
              <a:buChar char=""/>
              <a:defRPr sz="2000" kern="1200">
                <a:solidFill>
                  <a:schemeClr val="tx1"/>
                </a:solidFill>
                <a:latin typeface="+mn-lt"/>
                <a:ea typeface="ＭＳ Ｐゴシック" pitchFamily="-107" charset="-128"/>
                <a:cs typeface="+mn-cs"/>
              </a:defRPr>
            </a:lvl4pPr>
            <a:lvl5pPr marL="1187450" indent="-182563" algn="l" rtl="0" eaLnBrk="0" fontAlgn="base" hangingPunct="0">
              <a:spcBef>
                <a:spcPts val="400"/>
              </a:spcBef>
              <a:spcAft>
                <a:spcPct val="0"/>
              </a:spcAft>
              <a:buClr>
                <a:srgbClr val="A8CDD7"/>
              </a:buClr>
              <a:buSzPct val="100000"/>
              <a:buFont typeface="Wingdings 2" pitchFamily="-104" charset="2"/>
              <a:buChar char=""/>
              <a:defRPr sz="1900" kern="1200">
                <a:solidFill>
                  <a:schemeClr val="tx1"/>
                </a:solidFill>
                <a:latin typeface="+mn-lt"/>
                <a:ea typeface="ＭＳ Ｐゴシック" pitchFamily="-107" charset="-128"/>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lstStyle>
          <a:p>
            <a:pPr eaLnBrk="1" hangingPunct="1">
              <a:lnSpc>
                <a:spcPct val="90000"/>
              </a:lnSpc>
              <a:spcBef>
                <a:spcPts val="1200"/>
              </a:spcBef>
              <a:spcAft>
                <a:spcPts val="1200"/>
              </a:spcAft>
            </a:pPr>
            <a:r>
              <a:rPr lang="en-US" sz="1400" dirty="0">
                <a:solidFill>
                  <a:srgbClr val="3366FF"/>
                </a:solidFill>
                <a:latin typeface="Arial" pitchFamily="-104" charset="0"/>
                <a:ea typeface="Arial" pitchFamily="-104" charset="0"/>
                <a:cs typeface="Arial" pitchFamily="-104" charset="0"/>
              </a:rPr>
              <a:t>Combination of bio-surfactants, enzymes and nutrients</a:t>
            </a:r>
          </a:p>
          <a:p>
            <a:pPr eaLnBrk="1" hangingPunct="1">
              <a:lnSpc>
                <a:spcPct val="90000"/>
              </a:lnSpc>
              <a:spcBef>
                <a:spcPts val="1200"/>
              </a:spcBef>
              <a:spcAft>
                <a:spcPts val="1200"/>
              </a:spcAft>
            </a:pPr>
            <a:r>
              <a:rPr lang="en-US" sz="1400" dirty="0">
                <a:solidFill>
                  <a:srgbClr val="3366FF"/>
                </a:solidFill>
                <a:latin typeface="Arial" pitchFamily="-104" charset="0"/>
                <a:ea typeface="Arial" pitchFamily="-104" charset="0"/>
                <a:cs typeface="Arial" pitchFamily="-104" charset="0"/>
              </a:rPr>
              <a:t>Enables indigenous micro-organisms to efficiently and completely break down contaminant</a:t>
            </a:r>
          </a:p>
          <a:p>
            <a:pPr eaLnBrk="1" hangingPunct="1">
              <a:lnSpc>
                <a:spcPct val="90000"/>
              </a:lnSpc>
              <a:spcBef>
                <a:spcPts val="1200"/>
              </a:spcBef>
              <a:spcAft>
                <a:spcPts val="1200"/>
              </a:spcAft>
            </a:pPr>
            <a:r>
              <a:rPr lang="en-US" sz="1400" dirty="0">
                <a:solidFill>
                  <a:srgbClr val="3366FF"/>
                </a:solidFill>
                <a:latin typeface="Arial" pitchFamily="-104" charset="0"/>
                <a:ea typeface="Arial" pitchFamily="-104" charset="0"/>
                <a:cs typeface="Arial" pitchFamily="-104" charset="0"/>
              </a:rPr>
              <a:t>Leaves only harmless CO</a:t>
            </a:r>
            <a:r>
              <a:rPr lang="en-US" sz="1400" b="1" dirty="0">
                <a:solidFill>
                  <a:srgbClr val="3366FF"/>
                </a:solidFill>
                <a:latin typeface="Arial" pitchFamily="-104" charset="0"/>
                <a:ea typeface="Arial" pitchFamily="-104" charset="0"/>
                <a:cs typeface="Arial" pitchFamily="-104" charset="0"/>
              </a:rPr>
              <a:t>2</a:t>
            </a:r>
            <a:r>
              <a:rPr lang="en-US" sz="1400" dirty="0">
                <a:solidFill>
                  <a:srgbClr val="3366FF"/>
                </a:solidFill>
                <a:latin typeface="Arial" pitchFamily="-104" charset="0"/>
                <a:ea typeface="Arial" pitchFamily="-104" charset="0"/>
                <a:cs typeface="Arial" pitchFamily="-104" charset="0"/>
              </a:rPr>
              <a:t> and water</a:t>
            </a:r>
          </a:p>
        </p:txBody>
      </p:sp>
      <p:pic>
        <p:nvPicPr>
          <p:cNvPr id="7" name="Picture 6" descr="C:\Users\shayan\Desktop\OSE-II Powerpoint\63300_129744233743967_4982084_n.jpg"/>
          <p:cNvPicPr>
            <a:picLocks noChangeAspect="1" noChangeArrowheads="1"/>
          </p:cNvPicPr>
          <p:nvPr/>
        </p:nvPicPr>
        <p:blipFill>
          <a:blip r:embed="rId2"/>
          <a:srcRect/>
          <a:stretch>
            <a:fillRect/>
          </a:stretch>
        </p:blipFill>
        <p:spPr bwMode="auto">
          <a:xfrm>
            <a:off x="7367587" y="148531"/>
            <a:ext cx="1281113" cy="873125"/>
          </a:xfrm>
          <a:prstGeom prst="rect">
            <a:avLst/>
          </a:prstGeom>
          <a:noFill/>
          <a:ln w="9525">
            <a:noFill/>
            <a:miter lim="800000"/>
            <a:headEnd/>
            <a:tailEnd/>
          </a:ln>
        </p:spPr>
      </p:pic>
      <p:cxnSp>
        <p:nvCxnSpPr>
          <p:cNvPr id="8" name="Straight Connector 7"/>
          <p:cNvCxnSpPr/>
          <p:nvPr/>
        </p:nvCxnSpPr>
        <p:spPr>
          <a:xfrm>
            <a:off x="419100" y="1021656"/>
            <a:ext cx="8229600" cy="0"/>
          </a:xfrm>
          <a:prstGeom prst="line">
            <a:avLst/>
          </a:prstGeom>
          <a:ln w="38100"/>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a:blip r:embed="rId3"/>
          <a:srcRect/>
          <a:stretch>
            <a:fillRect/>
          </a:stretch>
        </p:blipFill>
        <p:spPr bwMode="auto">
          <a:xfrm>
            <a:off x="1028700" y="2366749"/>
            <a:ext cx="2667000" cy="684458"/>
          </a:xfrm>
          <a:prstGeom prst="rect">
            <a:avLst/>
          </a:prstGeom>
          <a:noFill/>
          <a:ln w="9525">
            <a:noFill/>
            <a:miter lim="800000"/>
            <a:headEnd/>
            <a:tailEnd/>
          </a:ln>
        </p:spPr>
      </p:pic>
      <p:sp>
        <p:nvSpPr>
          <p:cNvPr id="10" name="Plus 9"/>
          <p:cNvSpPr/>
          <p:nvPr/>
        </p:nvSpPr>
        <p:spPr>
          <a:xfrm>
            <a:off x="6057900" y="2366750"/>
            <a:ext cx="609600" cy="684457"/>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rtl="0" fontAlgn="auto">
              <a:spcBef>
                <a:spcPts val="0"/>
              </a:spcBef>
              <a:spcAft>
                <a:spcPts val="0"/>
              </a:spcAft>
              <a:defRPr/>
            </a:pPr>
            <a:endParaRPr lang="en-US" dirty="0"/>
          </a:p>
        </p:txBody>
      </p:sp>
      <p:sp>
        <p:nvSpPr>
          <p:cNvPr id="11" name="Right Arrow 10"/>
          <p:cNvSpPr/>
          <p:nvPr/>
        </p:nvSpPr>
        <p:spPr>
          <a:xfrm>
            <a:off x="3924300" y="2366750"/>
            <a:ext cx="609600" cy="503035"/>
          </a:xfrm>
          <a:prstGeom prst="rightArrow">
            <a:avLst>
              <a:gd name="adj1" fmla="val 50000"/>
              <a:gd name="adj2" fmla="val 43236"/>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defPPr>
              <a:defRPr lang="en-US"/>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rtl="0" fontAlgn="auto">
              <a:spcBef>
                <a:spcPts val="0"/>
              </a:spcBef>
              <a:spcAft>
                <a:spcPts val="0"/>
              </a:spcAft>
              <a:defRPr/>
            </a:pPr>
            <a:endParaRPr lang="en-US" sz="1600" dirty="0"/>
          </a:p>
        </p:txBody>
      </p:sp>
      <p:sp>
        <p:nvSpPr>
          <p:cNvPr id="12" name="Rectangle 11"/>
          <p:cNvSpPr/>
          <p:nvPr/>
        </p:nvSpPr>
        <p:spPr>
          <a:xfrm>
            <a:off x="4613799" y="2366750"/>
            <a:ext cx="1444101" cy="769441"/>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1pPr>
            <a:lvl2pPr marL="457200"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2pPr>
            <a:lvl3pPr marL="914400"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3pPr>
            <a:lvl4pPr marL="1371600"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4pPr>
            <a:lvl5pPr marL="1828800"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5pPr>
            <a:lvl6pPr marL="2286000" algn="l" defTabSz="457200" rtl="0" eaLnBrk="1" latinLnBrk="0" hangingPunct="1">
              <a:defRPr kern="1200">
                <a:solidFill>
                  <a:schemeClr val="tx1"/>
                </a:solidFill>
                <a:latin typeface="Arial" pitchFamily="-104" charset="0"/>
                <a:ea typeface="Arial" pitchFamily="-104" charset="0"/>
                <a:cs typeface="Arial" pitchFamily="-104" charset="0"/>
              </a:defRPr>
            </a:lvl6pPr>
            <a:lvl7pPr marL="2743200" algn="l" defTabSz="457200" rtl="0" eaLnBrk="1" latinLnBrk="0" hangingPunct="1">
              <a:defRPr kern="1200">
                <a:solidFill>
                  <a:schemeClr val="tx1"/>
                </a:solidFill>
                <a:latin typeface="Arial" pitchFamily="-104" charset="0"/>
                <a:ea typeface="Arial" pitchFamily="-104" charset="0"/>
                <a:cs typeface="Arial" pitchFamily="-104" charset="0"/>
              </a:defRPr>
            </a:lvl7pPr>
            <a:lvl8pPr marL="3200400" algn="l" defTabSz="457200" rtl="0" eaLnBrk="1" latinLnBrk="0" hangingPunct="1">
              <a:defRPr kern="1200">
                <a:solidFill>
                  <a:schemeClr val="tx1"/>
                </a:solidFill>
                <a:latin typeface="Arial" pitchFamily="-104" charset="0"/>
                <a:ea typeface="Arial" pitchFamily="-104" charset="0"/>
                <a:cs typeface="Arial" pitchFamily="-104" charset="0"/>
              </a:defRPr>
            </a:lvl8pPr>
            <a:lvl9pPr marL="3657600" algn="l" defTabSz="457200" rtl="0" eaLnBrk="1" latinLnBrk="0" hangingPunct="1">
              <a:defRPr kern="1200">
                <a:solidFill>
                  <a:schemeClr val="tx1"/>
                </a:solidFill>
                <a:latin typeface="Arial" pitchFamily="-104" charset="0"/>
                <a:ea typeface="Arial" pitchFamily="-104" charset="0"/>
                <a:cs typeface="Arial" pitchFamily="-104" charset="0"/>
              </a:defRPr>
            </a:lvl9pPr>
          </a:lstStyle>
          <a:p>
            <a:pPr algn="ctr" rtl="0" fontAlgn="auto">
              <a:spcBef>
                <a:spcPts val="0"/>
              </a:spcBef>
              <a:spcAft>
                <a:spcPts val="0"/>
              </a:spcAft>
              <a:defRPr/>
            </a:pPr>
            <a:r>
              <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rPr>
              <a:t>CO</a:t>
            </a: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rPr>
              <a:t>2</a:t>
            </a:r>
          </a:p>
        </p:txBody>
      </p:sp>
      <p:sp>
        <p:nvSpPr>
          <p:cNvPr id="13" name="Rectangle 12"/>
          <p:cNvSpPr/>
          <p:nvPr/>
        </p:nvSpPr>
        <p:spPr>
          <a:xfrm>
            <a:off x="6515100" y="2366749"/>
            <a:ext cx="1600200" cy="769441"/>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defPPr>
              <a:defRPr lang="en-US"/>
            </a:defPPr>
            <a:lvl1pPr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1pPr>
            <a:lvl2pPr marL="457200"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2pPr>
            <a:lvl3pPr marL="914400"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3pPr>
            <a:lvl4pPr marL="1371600"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4pPr>
            <a:lvl5pPr marL="1828800"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5pPr>
            <a:lvl6pPr marL="2286000" algn="l" defTabSz="457200" rtl="0" eaLnBrk="1" latinLnBrk="0" hangingPunct="1">
              <a:defRPr kern="1200">
                <a:solidFill>
                  <a:schemeClr val="tx1"/>
                </a:solidFill>
                <a:latin typeface="Arial" pitchFamily="-104" charset="0"/>
                <a:ea typeface="Arial" pitchFamily="-104" charset="0"/>
                <a:cs typeface="Arial" pitchFamily="-104" charset="0"/>
              </a:defRPr>
            </a:lvl6pPr>
            <a:lvl7pPr marL="2743200" algn="l" defTabSz="457200" rtl="0" eaLnBrk="1" latinLnBrk="0" hangingPunct="1">
              <a:defRPr kern="1200">
                <a:solidFill>
                  <a:schemeClr val="tx1"/>
                </a:solidFill>
                <a:latin typeface="Arial" pitchFamily="-104" charset="0"/>
                <a:ea typeface="Arial" pitchFamily="-104" charset="0"/>
                <a:cs typeface="Arial" pitchFamily="-104" charset="0"/>
              </a:defRPr>
            </a:lvl7pPr>
            <a:lvl8pPr marL="3200400" algn="l" defTabSz="457200" rtl="0" eaLnBrk="1" latinLnBrk="0" hangingPunct="1">
              <a:defRPr kern="1200">
                <a:solidFill>
                  <a:schemeClr val="tx1"/>
                </a:solidFill>
                <a:latin typeface="Arial" pitchFamily="-104" charset="0"/>
                <a:ea typeface="Arial" pitchFamily="-104" charset="0"/>
                <a:cs typeface="Arial" pitchFamily="-104" charset="0"/>
              </a:defRPr>
            </a:lvl8pPr>
            <a:lvl9pPr marL="3657600" algn="l" defTabSz="457200" rtl="0" eaLnBrk="1" latinLnBrk="0" hangingPunct="1">
              <a:defRPr kern="1200">
                <a:solidFill>
                  <a:schemeClr val="tx1"/>
                </a:solidFill>
                <a:latin typeface="Arial" pitchFamily="-104" charset="0"/>
                <a:ea typeface="Arial" pitchFamily="-104" charset="0"/>
                <a:cs typeface="Arial" pitchFamily="-104" charset="0"/>
              </a:defRPr>
            </a:lvl9pPr>
          </a:lstStyle>
          <a:p>
            <a:pPr algn="ctr" rtl="0" fontAlgn="auto">
              <a:spcBef>
                <a:spcPts val="0"/>
              </a:spcBef>
              <a:spcAft>
                <a:spcPts val="0"/>
              </a:spcAft>
              <a:defRPr/>
            </a:pPr>
            <a:r>
              <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rPr>
              <a:t>H</a:t>
            </a: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rPr>
              <a:t>2</a:t>
            </a:r>
            <a:r>
              <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rPr>
              <a:t>O</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endParaRPr>
          </a:p>
        </p:txBody>
      </p:sp>
      <p:sp>
        <p:nvSpPr>
          <p:cNvPr id="15" name="TextBox 14"/>
          <p:cNvSpPr txBox="1"/>
          <p:nvPr/>
        </p:nvSpPr>
        <p:spPr>
          <a:xfrm>
            <a:off x="495300" y="3051207"/>
            <a:ext cx="2737573" cy="369332"/>
          </a:xfrm>
          <a:prstGeom prst="rect">
            <a:avLst/>
          </a:prstGeom>
          <a:noFill/>
        </p:spPr>
        <p:txBody>
          <a:bodyPr wrap="square" rtlCol="0">
            <a:spAutoFit/>
          </a:bodyPr>
          <a:lstStyle/>
          <a:p>
            <a:r>
              <a:rPr lang="en-US" b="1" dirty="0">
                <a:solidFill>
                  <a:srgbClr val="008000"/>
                </a:solidFill>
                <a:latin typeface="Arial" pitchFamily="34" charset="0"/>
                <a:cs typeface="Arial" pitchFamily="34" charset="0"/>
              </a:rPr>
              <a:t>Three-Pronged Attack</a:t>
            </a:r>
            <a:endParaRPr lang="en-US" dirty="0"/>
          </a:p>
        </p:txBody>
      </p:sp>
      <p:sp>
        <p:nvSpPr>
          <p:cNvPr id="17" name="TextBox 16"/>
          <p:cNvSpPr txBox="1"/>
          <p:nvPr/>
        </p:nvSpPr>
        <p:spPr>
          <a:xfrm>
            <a:off x="882442" y="255642"/>
            <a:ext cx="3975199" cy="584776"/>
          </a:xfrm>
          <a:prstGeom prst="rect">
            <a:avLst/>
          </a:prstGeom>
          <a:noFill/>
        </p:spPr>
        <p:txBody>
          <a:bodyPr wrap="square" rtlCol="0">
            <a:spAutoFit/>
          </a:bodyPr>
          <a:lstStyle/>
          <a:p>
            <a:r>
              <a:rPr lang="en-US" sz="3200" b="1" dirty="0">
                <a:solidFill>
                  <a:srgbClr val="008000"/>
                </a:solidFill>
              </a:rPr>
              <a:t>How OSE II Works</a:t>
            </a:r>
          </a:p>
        </p:txBody>
      </p:sp>
      <p:sp>
        <p:nvSpPr>
          <p:cNvPr id="18" name="TextBox 17"/>
          <p:cNvSpPr txBox="1"/>
          <p:nvPr/>
        </p:nvSpPr>
        <p:spPr>
          <a:xfrm>
            <a:off x="419100" y="3420539"/>
            <a:ext cx="3505200" cy="3077766"/>
          </a:xfrm>
          <a:prstGeom prst="rect">
            <a:avLst/>
          </a:prstGeom>
          <a:noFill/>
        </p:spPr>
        <p:txBody>
          <a:bodyPr wrap="square" rtlCol="0">
            <a:spAutoFit/>
          </a:bodyPr>
          <a:lstStyle/>
          <a:p>
            <a:pPr marL="457200" indent="-457200">
              <a:spcBef>
                <a:spcPts val="1200"/>
              </a:spcBef>
              <a:spcAft>
                <a:spcPts val="1200"/>
              </a:spcAft>
              <a:buFont typeface="Rockwell" pitchFamily="-104" charset="0"/>
              <a:buAutoNum type="arabicPeriod"/>
            </a:pPr>
            <a:r>
              <a:rPr lang="en-US" sz="1400" dirty="0">
                <a:solidFill>
                  <a:srgbClr val="008000"/>
                </a:solidFill>
                <a:latin typeface="Arial" pitchFamily="-104" charset="0"/>
                <a:ea typeface="Arial" pitchFamily="-104" charset="0"/>
                <a:cs typeface="Arial" pitchFamily="-104" charset="0"/>
              </a:rPr>
              <a:t>Immediately</a:t>
            </a:r>
            <a:r>
              <a:rPr lang="en-US" sz="1400" dirty="0">
                <a:solidFill>
                  <a:schemeClr val="bg1"/>
                </a:solidFill>
                <a:latin typeface="Arial" pitchFamily="-104" charset="0"/>
                <a:ea typeface="Arial" pitchFamily="-104" charset="0"/>
                <a:cs typeface="Arial" pitchFamily="-104" charset="0"/>
              </a:rPr>
              <a:t> </a:t>
            </a:r>
            <a:r>
              <a:rPr lang="en-US" sz="1400" dirty="0">
                <a:solidFill>
                  <a:srgbClr val="008000"/>
                </a:solidFill>
                <a:latin typeface="Arial" pitchFamily="-104" charset="0"/>
                <a:ea typeface="Arial" pitchFamily="-104" charset="0"/>
                <a:cs typeface="Arial" pitchFamily="-104" charset="0"/>
              </a:rPr>
              <a:t>attacks the molecular structure of the hydrocarbons reducing toxicity to micro organisms.</a:t>
            </a:r>
          </a:p>
          <a:p>
            <a:pPr marL="457200" indent="-457200">
              <a:spcBef>
                <a:spcPts val="1200"/>
              </a:spcBef>
              <a:spcAft>
                <a:spcPts val="1200"/>
              </a:spcAft>
              <a:buFont typeface="Rockwell" pitchFamily="-104" charset="0"/>
              <a:buAutoNum type="arabicPeriod"/>
            </a:pPr>
            <a:r>
              <a:rPr lang="en-US" sz="1400" dirty="0">
                <a:solidFill>
                  <a:srgbClr val="008000"/>
                </a:solidFill>
                <a:latin typeface="Arial" pitchFamily="-104" charset="0"/>
                <a:ea typeface="Arial" pitchFamily="-104" charset="0"/>
                <a:cs typeface="Arial" pitchFamily="-104" charset="0"/>
              </a:rPr>
              <a:t>Provides enzymes to act as catalysts increasing metabolic breakdown</a:t>
            </a:r>
          </a:p>
          <a:p>
            <a:pPr marL="457200" indent="-457200">
              <a:spcBef>
                <a:spcPts val="1200"/>
              </a:spcBef>
              <a:spcAft>
                <a:spcPts val="1200"/>
              </a:spcAft>
              <a:buFont typeface="Rockwell" pitchFamily="-104" charset="0"/>
              <a:buAutoNum type="arabicPeriod"/>
            </a:pPr>
            <a:r>
              <a:rPr lang="en-US" sz="1400" dirty="0">
                <a:solidFill>
                  <a:srgbClr val="008000"/>
                </a:solidFill>
                <a:latin typeface="Arial" pitchFamily="-104" charset="0"/>
                <a:ea typeface="Arial" pitchFamily="-104" charset="0"/>
                <a:cs typeface="Arial" pitchFamily="-104" charset="0"/>
              </a:rPr>
              <a:t>Provides nutrients to enhance microbial action</a:t>
            </a:r>
          </a:p>
          <a:p>
            <a:endParaRPr lang="en-US" dirty="0">
              <a:solidFill>
                <a:srgbClr val="008000"/>
              </a:solidFill>
            </a:endParaRPr>
          </a:p>
        </p:txBody>
      </p:sp>
      <p:sp>
        <p:nvSpPr>
          <p:cNvPr id="19" name="TextBox 18"/>
          <p:cNvSpPr txBox="1"/>
          <p:nvPr/>
        </p:nvSpPr>
        <p:spPr>
          <a:xfrm>
            <a:off x="5253419" y="3513011"/>
            <a:ext cx="184666" cy="369332"/>
          </a:xfrm>
          <a:prstGeom prst="rect">
            <a:avLst/>
          </a:prstGeom>
          <a:noFill/>
        </p:spPr>
        <p:txBody>
          <a:bodyPr wrap="none" rtlCol="0">
            <a:spAutoFit/>
          </a:bodyPr>
          <a:lstStyle/>
          <a:p>
            <a:endParaRPr lang="en-US" dirty="0"/>
          </a:p>
        </p:txBody>
      </p:sp>
      <p:pic>
        <p:nvPicPr>
          <p:cNvPr id="20" name="Picture 19"/>
          <p:cNvPicPr>
            <a:picLocks noChangeAspect="1"/>
          </p:cNvPicPr>
          <p:nvPr/>
        </p:nvPicPr>
        <p:blipFill>
          <a:blip r:embed="rId4"/>
          <a:srcRect/>
          <a:stretch>
            <a:fillRect/>
          </a:stretch>
        </p:blipFill>
        <p:spPr bwMode="auto">
          <a:xfrm>
            <a:off x="5438085" y="3257371"/>
            <a:ext cx="2805113" cy="1814230"/>
          </a:xfrm>
          <a:prstGeom prst="rect">
            <a:avLst/>
          </a:prstGeom>
          <a:noFill/>
          <a:ln w="9525">
            <a:noFill/>
            <a:miter lim="800000"/>
            <a:headEnd/>
            <a:tailEnd/>
          </a:ln>
        </p:spPr>
      </p:pic>
      <p:sp>
        <p:nvSpPr>
          <p:cNvPr id="22" name="TextBox 21"/>
          <p:cNvSpPr txBox="1">
            <a:spLocks noChangeArrowheads="1"/>
          </p:cNvSpPr>
          <p:nvPr/>
        </p:nvSpPr>
        <p:spPr bwMode="auto">
          <a:xfrm>
            <a:off x="3695700" y="4807713"/>
            <a:ext cx="4952999" cy="1569660"/>
          </a:xfrm>
          <a:prstGeom prst="rect">
            <a:avLst/>
          </a:prstGeom>
          <a:noFill/>
          <a:ln w="9525">
            <a:noFill/>
            <a:miter lim="800000"/>
            <a:headEnd/>
            <a:tailEnd/>
          </a:ln>
        </p:spPr>
        <p:txBody>
          <a:bodyPr wrap="square">
            <a:prstTxWarp prst="textNoShape">
              <a:avLst/>
            </a:prstTxWarp>
            <a:spAutoFit/>
          </a:bodyPr>
          <a:lstStyle>
            <a:defPPr>
              <a:defRPr lang="en-US"/>
            </a:defPPr>
            <a:lvl1pPr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1pPr>
            <a:lvl2pPr marL="457200"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2pPr>
            <a:lvl3pPr marL="914400"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3pPr>
            <a:lvl4pPr marL="1371600"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4pPr>
            <a:lvl5pPr marL="1828800" algn="r" rtl="1" fontAlgn="base">
              <a:spcBef>
                <a:spcPct val="0"/>
              </a:spcBef>
              <a:spcAft>
                <a:spcPct val="0"/>
              </a:spcAft>
              <a:defRPr kern="1200">
                <a:solidFill>
                  <a:schemeClr val="tx1"/>
                </a:solidFill>
                <a:latin typeface="Arial" pitchFamily="-104" charset="0"/>
                <a:ea typeface="Arial" pitchFamily="-104" charset="0"/>
                <a:cs typeface="Arial" pitchFamily="-104" charset="0"/>
              </a:defRPr>
            </a:lvl5pPr>
            <a:lvl6pPr marL="2286000" algn="l" defTabSz="457200" rtl="0" eaLnBrk="1" latinLnBrk="0" hangingPunct="1">
              <a:defRPr kern="1200">
                <a:solidFill>
                  <a:schemeClr val="tx1"/>
                </a:solidFill>
                <a:latin typeface="Arial" pitchFamily="-104" charset="0"/>
                <a:ea typeface="Arial" pitchFamily="-104" charset="0"/>
                <a:cs typeface="Arial" pitchFamily="-104" charset="0"/>
              </a:defRPr>
            </a:lvl6pPr>
            <a:lvl7pPr marL="2743200" algn="l" defTabSz="457200" rtl="0" eaLnBrk="1" latinLnBrk="0" hangingPunct="1">
              <a:defRPr kern="1200">
                <a:solidFill>
                  <a:schemeClr val="tx1"/>
                </a:solidFill>
                <a:latin typeface="Arial" pitchFamily="-104" charset="0"/>
                <a:ea typeface="Arial" pitchFamily="-104" charset="0"/>
                <a:cs typeface="Arial" pitchFamily="-104" charset="0"/>
              </a:defRPr>
            </a:lvl7pPr>
            <a:lvl8pPr marL="3200400" algn="l" defTabSz="457200" rtl="0" eaLnBrk="1" latinLnBrk="0" hangingPunct="1">
              <a:defRPr kern="1200">
                <a:solidFill>
                  <a:schemeClr val="tx1"/>
                </a:solidFill>
                <a:latin typeface="Arial" pitchFamily="-104" charset="0"/>
                <a:ea typeface="Arial" pitchFamily="-104" charset="0"/>
                <a:cs typeface="Arial" pitchFamily="-104" charset="0"/>
              </a:defRPr>
            </a:lvl8pPr>
            <a:lvl9pPr marL="3657600" algn="l" defTabSz="457200" rtl="0" eaLnBrk="1" latinLnBrk="0" hangingPunct="1">
              <a:defRPr kern="1200">
                <a:solidFill>
                  <a:schemeClr val="tx1"/>
                </a:solidFill>
                <a:latin typeface="Arial" pitchFamily="-104" charset="0"/>
                <a:ea typeface="Arial" pitchFamily="-104" charset="0"/>
                <a:cs typeface="Arial" pitchFamily="-104" charset="0"/>
              </a:defRPr>
            </a:lvl9pPr>
          </a:lstStyle>
          <a:p>
            <a:r>
              <a:rPr lang="en-US" sz="1200" dirty="0">
                <a:solidFill>
                  <a:srgbClr val="0000FF"/>
                </a:solidFill>
              </a:rPr>
              <a:t>OSE II emulates mother natures own process, except OSE II speeds the process up to reduce hydrocarbons in a matter Of days or weeks in stead of decades, or not all in some  scenarios……………......</a:t>
            </a:r>
            <a:r>
              <a:rPr lang="en-US" sz="1200" dirty="0">
                <a:solidFill>
                  <a:schemeClr val="bg1"/>
                </a:solidFill>
              </a:rPr>
              <a:t>.See </a:t>
            </a:r>
          </a:p>
          <a:p>
            <a:endParaRPr lang="en-US" sz="1200" dirty="0">
              <a:solidFill>
                <a:schemeClr val="bg1"/>
              </a:solidFill>
            </a:endParaRPr>
          </a:p>
          <a:p>
            <a:r>
              <a:rPr lang="en-US" sz="1200" dirty="0">
                <a:solidFill>
                  <a:srgbClr val="0000FF"/>
                </a:solidFill>
              </a:rPr>
              <a:t>See link http://osei.us/tech-library-pdfs/2011/4-OSEI%20Manual_EmulatingNature.pdf</a:t>
            </a:r>
          </a:p>
          <a:p>
            <a:endParaRPr lang="en-US" sz="1200" dirty="0">
              <a:solidFill>
                <a:srgbClr val="0000FF"/>
              </a:solidFill>
            </a:endParaRPr>
          </a:p>
          <a:p>
            <a:endParaRPr lang="en-US" sz="1200" dirty="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025" y="402318"/>
            <a:ext cx="7495627"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008000"/>
                </a:solidFill>
              </a:rPr>
              <a:t>OSE </a:t>
            </a:r>
            <a:r>
              <a:rPr lang="en-US" b="1" dirty="0" err="1">
                <a:solidFill>
                  <a:srgbClr val="008000"/>
                </a:solidFill>
              </a:rPr>
              <a:t>II’s</a:t>
            </a:r>
            <a:r>
              <a:rPr lang="en-US" b="1" dirty="0">
                <a:solidFill>
                  <a:srgbClr val="008000"/>
                </a:solidFill>
              </a:rPr>
              <a:t> Bio Surfactant Are Produced by a Combination of Plant and Animals</a:t>
            </a:r>
          </a:p>
        </p:txBody>
      </p:sp>
      <p:sp>
        <p:nvSpPr>
          <p:cNvPr id="7" name="TextBox 6"/>
          <p:cNvSpPr txBox="1"/>
          <p:nvPr/>
        </p:nvSpPr>
        <p:spPr>
          <a:xfrm>
            <a:off x="106024" y="1053357"/>
            <a:ext cx="8931953" cy="23083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Oil Spill Eater International (OSEI) utilizes bio surfactants as its first mode of</a:t>
            </a:r>
          </a:p>
          <a:p>
            <a:r>
              <a:rPr lang="en-US" dirty="0"/>
              <a:t>action in the Oil Spill Eater II product. The bio surfactants initiate micelle</a:t>
            </a:r>
          </a:p>
          <a:p>
            <a:r>
              <a:rPr lang="en-US" dirty="0"/>
              <a:t>formation when introduced into an oil/water environment. Micelles are activated</a:t>
            </a:r>
          </a:p>
          <a:p>
            <a:r>
              <a:rPr lang="en-US" dirty="0"/>
              <a:t>when mixed with a sufficient amount of water such that each micelle is then</a:t>
            </a:r>
          </a:p>
          <a:p>
            <a:r>
              <a:rPr lang="en-US" dirty="0"/>
              <a:t>completely surrounded by a thin layer of water molecules. </a:t>
            </a:r>
            <a:r>
              <a:rPr lang="en-US" b="1" dirty="0"/>
              <a:t>The outside of the</a:t>
            </a:r>
          </a:p>
          <a:p>
            <a:r>
              <a:rPr lang="en-US" b="1" dirty="0"/>
              <a:t>micelle is hydrophilic, meaning it likes water, while the interior portion is</a:t>
            </a:r>
          </a:p>
          <a:p>
            <a:r>
              <a:rPr lang="en-US" b="1" dirty="0"/>
              <a:t>hydrophobic, meaning it avoids water. This provides a way to dissolve</a:t>
            </a:r>
          </a:p>
          <a:p>
            <a:r>
              <a:rPr lang="en-US" dirty="0"/>
              <a:t>molecules, like fats, oils and grease that do not like water, in water.</a:t>
            </a:r>
          </a:p>
        </p:txBody>
      </p:sp>
      <p:pic>
        <p:nvPicPr>
          <p:cNvPr id="8" name="Picture 7" descr="Screen Shot 2021-11-15 at 2.26.44 PM.png"/>
          <p:cNvPicPr>
            <a:picLocks noChangeAspect="1"/>
          </p:cNvPicPr>
          <p:nvPr/>
        </p:nvPicPr>
        <p:blipFill>
          <a:blip r:embed="rId2"/>
          <a:stretch>
            <a:fillRect/>
          </a:stretch>
        </p:blipFill>
        <p:spPr>
          <a:xfrm>
            <a:off x="106023" y="3486192"/>
            <a:ext cx="8592207" cy="2969489"/>
          </a:xfrm>
          <a:prstGeom prst="rect">
            <a:avLst/>
          </a:prstGeom>
        </p:spPr>
      </p:pic>
      <p:pic>
        <p:nvPicPr>
          <p:cNvPr id="10" name="Picture 9" descr="C:\Users\shayan\Desktop\OSE-II Powerpoint\63300_129744233743967_4982084_n.jpg"/>
          <p:cNvPicPr>
            <a:picLocks noChangeAspect="1" noChangeArrowheads="1"/>
          </p:cNvPicPr>
          <p:nvPr/>
        </p:nvPicPr>
        <p:blipFill>
          <a:blip r:embed="rId3"/>
          <a:srcRect/>
          <a:stretch>
            <a:fillRect/>
          </a:stretch>
        </p:blipFill>
        <p:spPr bwMode="auto">
          <a:xfrm>
            <a:off x="7417117" y="180232"/>
            <a:ext cx="1281113" cy="8731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743" y="831131"/>
            <a:ext cx="8805506" cy="3539430"/>
          </a:xfrm>
          <a:prstGeom prst="rect">
            <a:avLst/>
          </a:prstGeom>
          <a:noFill/>
        </p:spPr>
        <p:txBody>
          <a:bodyPr wrap="square" rtlCol="0">
            <a:spAutoFit/>
          </a:bodyPr>
          <a:lstStyle/>
          <a:p>
            <a:endParaRPr lang="en-US" dirty="0" err="1"/>
          </a:p>
          <a:p>
            <a:endParaRPr lang="en-US" dirty="0"/>
          </a:p>
          <a:p>
            <a:r>
              <a:rPr lang="en-US" b="1" i="1" dirty="0"/>
              <a:t>US EPA Testing: The US Congress requires the US</a:t>
            </a:r>
            <a:endParaRPr lang="en-US" sz="1400" b="1" i="1" dirty="0"/>
          </a:p>
          <a:p>
            <a:r>
              <a:rPr lang="en-US" sz="1400" b="1" dirty="0"/>
              <a:t>EPA to keep a list of products that can be legally</a:t>
            </a:r>
          </a:p>
          <a:p>
            <a:r>
              <a:rPr lang="en-US" sz="1400" b="1" dirty="0"/>
              <a:t>used on US Navigable waters, which is why there is</a:t>
            </a:r>
          </a:p>
          <a:p>
            <a:r>
              <a:rPr lang="en-US" sz="1400" b="1" dirty="0"/>
              <a:t>a list of products on the National Contingency Plan</a:t>
            </a:r>
          </a:p>
          <a:p>
            <a:r>
              <a:rPr lang="en-US" sz="1400" b="1" dirty="0"/>
              <a:t>(NCP) List. </a:t>
            </a:r>
          </a:p>
          <a:p>
            <a:endParaRPr lang="en-US" sz="1200" b="1" dirty="0"/>
          </a:p>
          <a:p>
            <a:r>
              <a:rPr lang="en-US" sz="1400" b="1" dirty="0"/>
              <a:t>OSE II is listed on the NCP List.</a:t>
            </a:r>
          </a:p>
          <a:p>
            <a:endParaRPr lang="en-US" sz="1400" b="1" dirty="0"/>
          </a:p>
          <a:p>
            <a:r>
              <a:rPr lang="en-US" sz="1400" b="1" dirty="0"/>
              <a:t>A 28-day mass reduction required by the NCP List</a:t>
            </a:r>
          </a:p>
          <a:p>
            <a:r>
              <a:rPr lang="en-US" sz="1400" b="1" dirty="0"/>
              <a:t>concluded that OSE-II significantly reduces</a:t>
            </a:r>
          </a:p>
          <a:p>
            <a:r>
              <a:rPr lang="en-US" sz="1400" b="1" dirty="0"/>
              <a:t>petroleum mass.      See link to US EPA  information on OSE II </a:t>
            </a:r>
            <a:r>
              <a:rPr lang="en-US" sz="1400" b="1" dirty="0">
                <a:hlinkClick r:id="rId2"/>
              </a:rPr>
              <a:t>https://www.osei.us/wp-content/uploads/US-EPA-notebook-with-technical-information-on-OSE-II-highlighted-section-vI-1.pdf</a:t>
            </a:r>
            <a:endParaRPr lang="en-US" sz="1400" b="1" dirty="0"/>
          </a:p>
          <a:p>
            <a:endParaRPr lang="en-US" dirty="0"/>
          </a:p>
        </p:txBody>
      </p:sp>
      <p:sp>
        <p:nvSpPr>
          <p:cNvPr id="5" name="TextBox 4"/>
          <p:cNvSpPr txBox="1"/>
          <p:nvPr/>
        </p:nvSpPr>
        <p:spPr>
          <a:xfrm>
            <a:off x="394139" y="317511"/>
            <a:ext cx="9574928" cy="553998"/>
          </a:xfrm>
          <a:prstGeom prst="rect">
            <a:avLst/>
          </a:prstGeom>
          <a:noFill/>
        </p:spPr>
        <p:txBody>
          <a:bodyPr wrap="square" rtlCol="0">
            <a:spAutoFit/>
          </a:bodyPr>
          <a:lstStyle/>
          <a:p>
            <a:r>
              <a:rPr lang="en-US" sz="1400" b="1" dirty="0">
                <a:solidFill>
                  <a:srgbClr val="008000"/>
                </a:solidFill>
              </a:rPr>
              <a:t>Missouri </a:t>
            </a:r>
            <a:r>
              <a:rPr lang="en-US" sz="1400" b="1" dirty="0" err="1">
                <a:solidFill>
                  <a:srgbClr val="008000"/>
                </a:solidFill>
              </a:rPr>
              <a:t>Domminator</a:t>
            </a:r>
            <a:r>
              <a:rPr lang="en-US" sz="1400" b="1" dirty="0">
                <a:solidFill>
                  <a:srgbClr val="008000"/>
                </a:solidFill>
              </a:rPr>
              <a:t> Truck Stop and Under Ground/Ground Water  hydrocarbon Release</a:t>
            </a:r>
          </a:p>
          <a:p>
            <a:endParaRPr lang="en-US" sz="1600" dirty="0"/>
          </a:p>
        </p:txBody>
      </p:sp>
      <p:sp>
        <p:nvSpPr>
          <p:cNvPr id="6" name="TextBox 5"/>
          <p:cNvSpPr txBox="1"/>
          <p:nvPr/>
        </p:nvSpPr>
        <p:spPr>
          <a:xfrm>
            <a:off x="2119671" y="831131"/>
            <a:ext cx="5089079" cy="369332"/>
          </a:xfrm>
          <a:prstGeom prst="rect">
            <a:avLst/>
          </a:prstGeom>
          <a:noFill/>
        </p:spPr>
        <p:txBody>
          <a:bodyPr wrap="square" rtlCol="0">
            <a:spAutoFit/>
          </a:bodyPr>
          <a:lstStyle/>
          <a:p>
            <a:r>
              <a:rPr lang="en-US" dirty="0"/>
              <a:t>OSE II is Listed By The US EPA and is Safe</a:t>
            </a:r>
          </a:p>
        </p:txBody>
      </p:sp>
      <p:sp>
        <p:nvSpPr>
          <p:cNvPr id="7" name="TextBox 6"/>
          <p:cNvSpPr txBox="1"/>
          <p:nvPr/>
        </p:nvSpPr>
        <p:spPr>
          <a:xfrm>
            <a:off x="158743" y="4335517"/>
            <a:ext cx="8805506" cy="2308324"/>
          </a:xfrm>
          <a:prstGeom prst="rect">
            <a:avLst/>
          </a:prstGeom>
          <a:noFill/>
        </p:spPr>
        <p:txBody>
          <a:bodyPr wrap="square" rtlCol="0">
            <a:spAutoFit/>
          </a:bodyPr>
          <a:lstStyle/>
          <a:p>
            <a:r>
              <a:rPr lang="en-US" sz="1600" b="1" dirty="0"/>
              <a:t>Tested by US EPA and found to be</a:t>
            </a:r>
          </a:p>
          <a:p>
            <a:r>
              <a:rPr lang="en-US" sz="1600" b="1" dirty="0"/>
              <a:t>completely non-toxic. See link for the 35 Marine Species Toxicity test  </a:t>
            </a:r>
            <a:r>
              <a:rPr lang="en-US" sz="1600" b="1" dirty="0">
                <a:hlinkClick r:id="rId3"/>
              </a:rPr>
              <a:t>https://www.osei.us/wp-content/uploads/35-toxicity-tests.pdf</a:t>
            </a:r>
            <a:endParaRPr lang="en-US" sz="1600" b="1" dirty="0"/>
          </a:p>
          <a:p>
            <a:r>
              <a:rPr lang="en-US" sz="1600" b="1" dirty="0"/>
              <a:t>Safe for human, animal, plants and</a:t>
            </a:r>
          </a:p>
          <a:p>
            <a:r>
              <a:rPr lang="en-US" sz="1600" b="1" dirty="0"/>
              <a:t>marine life.  See OSHA Letter link </a:t>
            </a:r>
            <a:r>
              <a:rPr lang="en-US" sz="1600" b="1" dirty="0">
                <a:hlinkClick r:id="rId4"/>
              </a:rPr>
              <a:t>https://www.osei.us/tech-library-pdfs/2011/9-OSEI%20Manual_OSHA.pdf</a:t>
            </a:r>
            <a:endParaRPr lang="en-US" sz="1600" b="1" dirty="0"/>
          </a:p>
          <a:p>
            <a:r>
              <a:rPr lang="en-US" sz="1600" b="1" dirty="0"/>
              <a:t>Does not require any special handling or protective equipment.</a:t>
            </a:r>
          </a:p>
          <a:p>
            <a:r>
              <a:rPr lang="en-US" sz="1600" b="1" dirty="0"/>
              <a:t>Can be applied in-situ or ex-situ, depending on the location.</a:t>
            </a:r>
          </a:p>
          <a:p>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00" y="362846"/>
            <a:ext cx="9093200" cy="1377168"/>
          </a:xfrm>
          <a:prstGeom prst="rect">
            <a:avLst/>
          </a:prstGeom>
        </p:spPr>
      </p:pic>
      <p:sp>
        <p:nvSpPr>
          <p:cNvPr id="5" name="Rectangle 4"/>
          <p:cNvSpPr/>
          <p:nvPr/>
        </p:nvSpPr>
        <p:spPr>
          <a:xfrm>
            <a:off x="263907" y="1855463"/>
            <a:ext cx="7867757" cy="4247317"/>
          </a:xfrm>
          <a:prstGeom prst="rect">
            <a:avLst/>
          </a:prstGeom>
        </p:spPr>
        <p:txBody>
          <a:bodyPr wrap="square">
            <a:spAutoFit/>
          </a:bodyPr>
          <a:lstStyle/>
          <a:p>
            <a:r>
              <a:rPr lang="en-US" dirty="0"/>
              <a:t>• Site Conceptual Model:</a:t>
            </a:r>
          </a:p>
          <a:p>
            <a:endParaRPr lang="en-US" dirty="0"/>
          </a:p>
          <a:p>
            <a:r>
              <a:rPr lang="en-US" dirty="0"/>
              <a:t>– Active truck and vehicle fueling facility</a:t>
            </a:r>
          </a:p>
          <a:p>
            <a:r>
              <a:rPr lang="en-US" dirty="0"/>
              <a:t>– 3 Diesel and 2 Gasoline </a:t>
            </a:r>
            <a:r>
              <a:rPr lang="en-US" dirty="0" err="1"/>
              <a:t>USTs</a:t>
            </a:r>
            <a:endParaRPr lang="en-US" dirty="0"/>
          </a:p>
          <a:p>
            <a:r>
              <a:rPr lang="en-US" dirty="0"/>
              <a:t>– Commercial Land Use</a:t>
            </a:r>
          </a:p>
          <a:p>
            <a:r>
              <a:rPr lang="en-US" dirty="0"/>
              <a:t>– 3 miles east of Missouri River</a:t>
            </a:r>
          </a:p>
          <a:p>
            <a:r>
              <a:rPr lang="en-US" dirty="0"/>
              <a:t>– 0 – 40 feet Silts with Clay lenses</a:t>
            </a:r>
          </a:p>
          <a:p>
            <a:r>
              <a:rPr lang="en-US" dirty="0"/>
              <a:t>– 40 – 100 feet fine to coarse Sand</a:t>
            </a:r>
          </a:p>
          <a:p>
            <a:r>
              <a:rPr lang="en-US" dirty="0"/>
              <a:t>– City of Rock Port public water supply wells 200 feet </a:t>
            </a:r>
            <a:r>
              <a:rPr lang="en-US" dirty="0" err="1"/>
              <a:t>downgradient</a:t>
            </a:r>
            <a:endParaRPr lang="en-US" dirty="0"/>
          </a:p>
          <a:p>
            <a:r>
              <a:rPr lang="en-US" dirty="0"/>
              <a:t>– City wells only 100-110 feet TD</a:t>
            </a:r>
          </a:p>
          <a:p>
            <a:r>
              <a:rPr lang="en-US" dirty="0"/>
              <a:t>– Detailed core analysis and </a:t>
            </a:r>
            <a:r>
              <a:rPr lang="en-US" dirty="0" err="1"/>
              <a:t>downhole</a:t>
            </a:r>
            <a:r>
              <a:rPr lang="en-US" dirty="0"/>
              <a:t> geophysical logging</a:t>
            </a:r>
          </a:p>
          <a:p>
            <a:r>
              <a:rPr lang="en-US" dirty="0"/>
              <a:t>confirmed NO confining unit within the upper 100 feet. </a:t>
            </a:r>
            <a:r>
              <a:rPr lang="en-US" dirty="0" err="1"/>
              <a:t>Surficial</a:t>
            </a:r>
            <a:endParaRPr lang="en-US" dirty="0"/>
          </a:p>
          <a:p>
            <a:r>
              <a:rPr lang="en-US" dirty="0"/>
              <a:t>aquifer is 20-125 feet.</a:t>
            </a:r>
          </a:p>
          <a:p>
            <a:r>
              <a:rPr lang="en-US" dirty="0"/>
              <a:t>– 3 Source Areas – Diesel Pumps, Gas Pumps, Gasoline UST</a:t>
            </a:r>
          </a:p>
          <a:p>
            <a:r>
              <a:rPr lang="en-US" dirty="0"/>
              <a:t>– TRIAD Approach</a:t>
            </a:r>
          </a:p>
        </p:txBody>
      </p:sp>
      <p:sp>
        <p:nvSpPr>
          <p:cNvPr id="7" name="TextBox 6"/>
          <p:cNvSpPr txBox="1"/>
          <p:nvPr/>
        </p:nvSpPr>
        <p:spPr>
          <a:xfrm>
            <a:off x="389354" y="723115"/>
            <a:ext cx="8856346" cy="369332"/>
          </a:xfrm>
          <a:prstGeom prst="rect">
            <a:avLst/>
          </a:prstGeom>
          <a:noFill/>
        </p:spPr>
        <p:txBody>
          <a:bodyPr wrap="square" rtlCol="0">
            <a:spAutoFit/>
          </a:bodyPr>
          <a:lstStyle/>
          <a:p>
            <a:r>
              <a:rPr lang="en-US" b="1" dirty="0">
                <a:solidFill>
                  <a:schemeClr val="bg2"/>
                </a:solidFill>
              </a:rPr>
              <a:t>Missouri Dominator Truck Stop and Under Ground/Ground Water  hydrocarbon Release</a:t>
            </a:r>
          </a:p>
        </p:txBody>
      </p:sp>
      <p:pic>
        <p:nvPicPr>
          <p:cNvPr id="9" name="Picture 8"/>
          <p:cNvPicPr>
            <a:picLocks noChangeAspect="1"/>
          </p:cNvPicPr>
          <p:nvPr/>
        </p:nvPicPr>
        <p:blipFill>
          <a:blip r:embed="rId3"/>
          <a:stretch>
            <a:fillRect/>
          </a:stretch>
        </p:blipFill>
        <p:spPr>
          <a:xfrm>
            <a:off x="7721991" y="5697918"/>
            <a:ext cx="1236733" cy="8971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800" y="406140"/>
            <a:ext cx="9042400" cy="1393660"/>
          </a:xfrm>
          <a:prstGeom prst="rect">
            <a:avLst/>
          </a:prstGeom>
        </p:spPr>
      </p:pic>
      <p:pic>
        <p:nvPicPr>
          <p:cNvPr id="6" name="Picture 5"/>
          <p:cNvPicPr>
            <a:picLocks noChangeAspect="1"/>
          </p:cNvPicPr>
          <p:nvPr/>
        </p:nvPicPr>
        <p:blipFill>
          <a:blip r:embed="rId3"/>
          <a:stretch>
            <a:fillRect/>
          </a:stretch>
        </p:blipFill>
        <p:spPr>
          <a:xfrm>
            <a:off x="50800" y="1969510"/>
            <a:ext cx="9042399" cy="4482349"/>
          </a:xfrm>
          <a:prstGeom prst="rect">
            <a:avLst/>
          </a:prstGeom>
        </p:spPr>
      </p:pic>
      <p:sp>
        <p:nvSpPr>
          <p:cNvPr id="7" name="TextBox 6"/>
          <p:cNvSpPr txBox="1"/>
          <p:nvPr/>
        </p:nvSpPr>
        <p:spPr>
          <a:xfrm>
            <a:off x="1965306" y="1067116"/>
            <a:ext cx="4903992" cy="58477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dirty="0"/>
              <a:t>Dominator Fuels Site Map </a:t>
            </a:r>
          </a:p>
        </p:txBody>
      </p:sp>
      <p:sp>
        <p:nvSpPr>
          <p:cNvPr id="8" name="TextBox 7"/>
          <p:cNvSpPr txBox="1"/>
          <p:nvPr/>
        </p:nvSpPr>
        <p:spPr>
          <a:xfrm>
            <a:off x="370812" y="658220"/>
            <a:ext cx="8976180" cy="646331"/>
          </a:xfrm>
          <a:prstGeom prst="rect">
            <a:avLst/>
          </a:prstGeom>
          <a:noFill/>
        </p:spPr>
        <p:txBody>
          <a:bodyPr wrap="square" rtlCol="0">
            <a:spAutoFit/>
          </a:bodyPr>
          <a:lstStyle/>
          <a:p>
            <a:r>
              <a:rPr lang="en-US" dirty="0"/>
              <a:t>Missouri Dominator Truck Stop and Under Ground/Ground Water hydrocarbon Release</a:t>
            </a:r>
          </a:p>
          <a:p>
            <a:endParaRPr lang="en-US" dirty="0"/>
          </a:p>
        </p:txBody>
      </p:sp>
      <p:pic>
        <p:nvPicPr>
          <p:cNvPr id="10" name="Picture 9"/>
          <p:cNvPicPr>
            <a:picLocks noChangeAspect="1"/>
          </p:cNvPicPr>
          <p:nvPr/>
        </p:nvPicPr>
        <p:blipFill>
          <a:blip r:embed="rId4"/>
          <a:stretch>
            <a:fillRect/>
          </a:stretch>
        </p:blipFill>
        <p:spPr>
          <a:xfrm>
            <a:off x="8064427" y="5784917"/>
            <a:ext cx="875757" cy="8714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57602"/>
            <a:ext cx="9144000" cy="1168108"/>
          </a:xfrm>
          <a:prstGeom prst="rect">
            <a:avLst/>
          </a:prstGeom>
        </p:spPr>
      </p:pic>
      <p:sp>
        <p:nvSpPr>
          <p:cNvPr id="10" name="TextBox 9"/>
          <p:cNvSpPr txBox="1"/>
          <p:nvPr/>
        </p:nvSpPr>
        <p:spPr>
          <a:xfrm>
            <a:off x="407894" y="380099"/>
            <a:ext cx="8562260" cy="369332"/>
          </a:xfrm>
          <a:prstGeom prst="rect">
            <a:avLst/>
          </a:prstGeom>
          <a:noFill/>
        </p:spPr>
        <p:txBody>
          <a:bodyPr wrap="none" rtlCol="0">
            <a:spAutoFit/>
          </a:bodyPr>
          <a:lstStyle/>
          <a:p>
            <a:r>
              <a:rPr lang="en-US" dirty="0"/>
              <a:t>Missouri </a:t>
            </a:r>
            <a:r>
              <a:rPr lang="en-US" dirty="0" err="1"/>
              <a:t>Domminator</a:t>
            </a:r>
            <a:r>
              <a:rPr lang="en-US" dirty="0"/>
              <a:t> Truck Stop and Under Ground/Ground Water  hydrocarbon Release</a:t>
            </a:r>
          </a:p>
        </p:txBody>
      </p:sp>
      <p:pic>
        <p:nvPicPr>
          <p:cNvPr id="12" name="Picture 11"/>
          <p:cNvPicPr>
            <a:picLocks noChangeAspect="1"/>
          </p:cNvPicPr>
          <p:nvPr/>
        </p:nvPicPr>
        <p:blipFill>
          <a:blip r:embed="rId3"/>
          <a:stretch>
            <a:fillRect/>
          </a:stretch>
        </p:blipFill>
        <p:spPr>
          <a:xfrm>
            <a:off x="0" y="1448740"/>
            <a:ext cx="9143999" cy="5409259"/>
          </a:xfrm>
          <a:prstGeom prst="rect">
            <a:avLst/>
          </a:prstGeom>
        </p:spPr>
      </p:pic>
      <p:pic>
        <p:nvPicPr>
          <p:cNvPr id="14" name="Picture 13"/>
          <p:cNvPicPr>
            <a:picLocks noChangeAspect="1"/>
          </p:cNvPicPr>
          <p:nvPr/>
        </p:nvPicPr>
        <p:blipFill>
          <a:blip r:embed="rId4"/>
          <a:stretch>
            <a:fillRect/>
          </a:stretch>
        </p:blipFill>
        <p:spPr>
          <a:xfrm>
            <a:off x="8038058" y="5813777"/>
            <a:ext cx="894846" cy="6491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0800" y="278121"/>
            <a:ext cx="9042400" cy="1288627"/>
          </a:xfrm>
          <a:prstGeom prst="rect">
            <a:avLst/>
          </a:prstGeom>
        </p:spPr>
      </p:pic>
      <p:sp>
        <p:nvSpPr>
          <p:cNvPr id="13" name="TextBox 12"/>
          <p:cNvSpPr txBox="1"/>
          <p:nvPr/>
        </p:nvSpPr>
        <p:spPr>
          <a:xfrm>
            <a:off x="435704" y="435723"/>
            <a:ext cx="8744423" cy="369332"/>
          </a:xfrm>
          <a:prstGeom prst="rect">
            <a:avLst/>
          </a:prstGeom>
          <a:noFill/>
        </p:spPr>
        <p:txBody>
          <a:bodyPr wrap="square" rtlCol="0">
            <a:spAutoFit/>
          </a:bodyPr>
          <a:lstStyle/>
          <a:p>
            <a:r>
              <a:rPr lang="en-US" dirty="0"/>
              <a:t>Missouri Dominator Truck Stop and Under Ground/Ground Water hydrocarbon Release</a:t>
            </a:r>
          </a:p>
        </p:txBody>
      </p:sp>
      <p:sp>
        <p:nvSpPr>
          <p:cNvPr id="15" name="TextBox 14"/>
          <p:cNvSpPr txBox="1"/>
          <p:nvPr/>
        </p:nvSpPr>
        <p:spPr>
          <a:xfrm>
            <a:off x="2920147" y="1056860"/>
            <a:ext cx="4338504" cy="369332"/>
          </a:xfrm>
          <a:prstGeom prst="rect">
            <a:avLst/>
          </a:prstGeom>
          <a:noFill/>
        </p:spPr>
        <p:txBody>
          <a:bodyPr wrap="square" rtlCol="0">
            <a:spAutoFit/>
          </a:bodyPr>
          <a:lstStyle/>
          <a:p>
            <a:r>
              <a:rPr lang="en-US" dirty="0"/>
              <a:t>Predictable Removal Of Free Product</a:t>
            </a:r>
          </a:p>
        </p:txBody>
      </p:sp>
      <p:sp>
        <p:nvSpPr>
          <p:cNvPr id="16" name="TextBox 15"/>
          <p:cNvSpPr txBox="1"/>
          <p:nvPr/>
        </p:nvSpPr>
        <p:spPr>
          <a:xfrm>
            <a:off x="435704" y="1566748"/>
            <a:ext cx="7924028" cy="4616648"/>
          </a:xfrm>
          <a:prstGeom prst="rect">
            <a:avLst/>
          </a:prstGeom>
          <a:noFill/>
        </p:spPr>
        <p:txBody>
          <a:bodyPr wrap="square" rtlCol="0">
            <a:spAutoFit/>
          </a:bodyPr>
          <a:lstStyle/>
          <a:p>
            <a:r>
              <a:rPr lang="en-US" sz="1400" dirty="0"/>
              <a:t>• Follow-up meeting at MDNR was conducted to further discuss the site specific</a:t>
            </a:r>
          </a:p>
          <a:p>
            <a:r>
              <a:rPr lang="en-US" sz="1400" dirty="0"/>
              <a:t>TPH-DRO target levels to properly demonstrate adequate free product removal</a:t>
            </a:r>
          </a:p>
          <a:p>
            <a:r>
              <a:rPr lang="en-US" sz="1400" dirty="0"/>
              <a:t>in the diesel dispenser area on site.</a:t>
            </a:r>
          </a:p>
          <a:p>
            <a:endParaRPr lang="en-US" sz="1400" dirty="0"/>
          </a:p>
          <a:p>
            <a:r>
              <a:rPr lang="en-US" sz="1400" dirty="0"/>
              <a:t>• All parties agreed to collect one additional geotechnical sample and a product</a:t>
            </a:r>
          </a:p>
          <a:p>
            <a:r>
              <a:rPr lang="en-US" sz="1400" dirty="0"/>
              <a:t>sample so that a DRO SSTL in soil could be calculated to demonstrate FP</a:t>
            </a:r>
          </a:p>
          <a:p>
            <a:r>
              <a:rPr lang="en-US" sz="1400" dirty="0"/>
              <a:t>removal.</a:t>
            </a:r>
          </a:p>
          <a:p>
            <a:endParaRPr lang="en-US" sz="1400" dirty="0"/>
          </a:p>
          <a:p>
            <a:r>
              <a:rPr lang="en-US" sz="1400" dirty="0"/>
              <a:t>• The soil porosity and product density analyses were completed.</a:t>
            </a:r>
          </a:p>
          <a:p>
            <a:endParaRPr lang="en-US" sz="1400" dirty="0"/>
          </a:p>
          <a:p>
            <a:r>
              <a:rPr lang="en-US" sz="1400" dirty="0"/>
              <a:t>• EMR utilized equations by J. Michael Hawthorne, PG to determine the</a:t>
            </a:r>
          </a:p>
          <a:p>
            <a:r>
              <a:rPr lang="en-US" sz="1400" dirty="0"/>
              <a:t>maximum allowable TPH-DRO concentration in soil that would result in a NAPL</a:t>
            </a:r>
          </a:p>
          <a:p>
            <a:r>
              <a:rPr lang="en-US" sz="1400" dirty="0"/>
              <a:t>saturation of 10%. The calculations are provided below:</a:t>
            </a:r>
          </a:p>
          <a:p>
            <a:endParaRPr lang="en-US" sz="1400" dirty="0"/>
          </a:p>
          <a:p>
            <a:r>
              <a:rPr lang="en-US" sz="1400" dirty="0"/>
              <a:t> TPH-DRO = (NAPL Saturation) (Porosity) (Product Density)</a:t>
            </a:r>
          </a:p>
          <a:p>
            <a:r>
              <a:rPr lang="en-US" sz="1400" dirty="0"/>
              <a:t>(Bulk Density) (10-6)</a:t>
            </a:r>
          </a:p>
          <a:p>
            <a:endParaRPr lang="en-US" sz="1400" dirty="0"/>
          </a:p>
          <a:p>
            <a:r>
              <a:rPr lang="en-US" sz="1400" dirty="0"/>
              <a:t>TPH-DRO = (0.10) (0.47) (0.8468g/cm3)</a:t>
            </a:r>
          </a:p>
          <a:p>
            <a:r>
              <a:rPr lang="en-US" sz="1400" dirty="0"/>
              <a:t>(1.42g/cm3) (10-6)</a:t>
            </a:r>
          </a:p>
          <a:p>
            <a:endParaRPr lang="en-US" sz="1400" dirty="0"/>
          </a:p>
          <a:p>
            <a:r>
              <a:rPr lang="en-US" sz="1400" dirty="0"/>
              <a:t>Site Specific Target Level for TPH-DRO = 28,429 mg/kg </a:t>
            </a:r>
          </a:p>
        </p:txBody>
      </p:sp>
      <p:pic>
        <p:nvPicPr>
          <p:cNvPr id="18" name="Picture 17"/>
          <p:cNvPicPr>
            <a:picLocks noChangeAspect="1"/>
          </p:cNvPicPr>
          <p:nvPr/>
        </p:nvPicPr>
        <p:blipFill>
          <a:blip r:embed="rId3"/>
          <a:stretch>
            <a:fillRect/>
          </a:stretch>
        </p:blipFill>
        <p:spPr>
          <a:xfrm>
            <a:off x="8009546" y="5965625"/>
            <a:ext cx="856476" cy="62127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1430</TotalTime>
  <Words>1275</Words>
  <Application>Microsoft Office PowerPoint</Application>
  <PresentationFormat>On-screen Show (4:3)</PresentationFormat>
  <Paragraphs>138</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ArialMT</vt:lpstr>
      <vt:lpstr>Calibri</vt:lpstr>
      <vt:lpstr>Cambria</vt:lpstr>
      <vt:lpstr>Rockwell</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OSEI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Pedigo</dc:creator>
  <cp:lastModifiedBy>Owen Benatar</cp:lastModifiedBy>
  <cp:revision>32</cp:revision>
  <dcterms:created xsi:type="dcterms:W3CDTF">2021-11-15T23:14:53Z</dcterms:created>
  <dcterms:modified xsi:type="dcterms:W3CDTF">2021-11-18T20:59:08Z</dcterms:modified>
</cp:coreProperties>
</file>