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65" r:id="rId2"/>
    <p:sldId id="266" r:id="rId3"/>
    <p:sldId id="267" r:id="rId4"/>
    <p:sldId id="268" r:id="rId5"/>
    <p:sldId id="256" r:id="rId6"/>
    <p:sldId id="257" r:id="rId7"/>
    <p:sldId id="258" r:id="rId8"/>
    <p:sldId id="260" r:id="rId9"/>
    <p:sldId id="259" r:id="rId10"/>
    <p:sldId id="261" r:id="rId11"/>
    <p:sldId id="262" r:id="rId12"/>
    <p:sldId id="263"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8" autoAdjust="0"/>
    <p:restoredTop sz="98295" autoAdjust="0"/>
  </p:normalViewPr>
  <p:slideViewPr>
    <p:cSldViewPr snapToGrid="0" snapToObjects="1">
      <p:cViewPr varScale="1">
        <p:scale>
          <a:sx n="79" d="100"/>
          <a:sy n="79" d="100"/>
        </p:scale>
        <p:origin x="84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B2ACD7-66A6-884A-8BDB-6E8737390B1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2ACD7-66A6-884A-8BDB-6E8737390B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B2ACD7-66A6-884A-8BDB-6E8737390B1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B2ACD7-66A6-884A-8BDB-6E8737390B19}"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B2ACD7-66A6-884A-8BDB-6E8737390B19}"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8772629B-6992-ED4C-BBDE-320BD8967EDA}"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2ACD7-66A6-884A-8BDB-6E8737390B19}"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B2ACD7-66A6-884A-8BDB-6E8737390B1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B2ACD7-66A6-884A-8BDB-6E8737390B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B2ACD7-66A6-884A-8BDB-6E8737390B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B2ACD7-66A6-884A-8BDB-6E8737390B19}"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772629B-6992-ED4C-BBDE-320BD8967EDA}" type="datetimeFigureOut">
              <a:rPr lang="en-US" smtClean="0"/>
              <a:pPr/>
              <a:t>11/18/2021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B2ACD7-66A6-884A-8BDB-6E8737390B1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772629B-6992-ED4C-BBDE-320BD8967EDA}" type="datetimeFigureOut">
              <a:rPr lang="en-US" smtClean="0"/>
              <a:pPr/>
              <a:t>11/18/2021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72629B-6992-ED4C-BBDE-320BD8967EDA}" type="datetimeFigureOut">
              <a:rPr lang="en-US" smtClean="0"/>
              <a:pPr/>
              <a:t>11/18/2021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B2ACD7-66A6-884A-8BDB-6E8737390B19}"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seicorp@msn.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ei.us/wp-content/uploads/35-toxicity-tests.pdf" TargetMode="External"/><Relationship Id="rId2" Type="http://schemas.openxmlformats.org/officeDocument/2006/relationships/hyperlink" Target="https://www.osei.us/wp-content/uploads/US-EPA-notebook-with-technical-information-on-OSE-II-highlighted-section-vI-1.pdf" TargetMode="External"/><Relationship Id="rId1" Type="http://schemas.openxmlformats.org/officeDocument/2006/relationships/slideLayout" Target="../slideLayouts/slideLayout2.xml"/><Relationship Id="rId4" Type="http://schemas.openxmlformats.org/officeDocument/2006/relationships/hyperlink" Target="https://www.osei.us/tech-library-pdfs/2011/9-OSEI%20Manual_OSH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10.pd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pdf"/><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image" Target="../media/image12.pd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d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d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690994" y="392219"/>
            <a:ext cx="2460225" cy="1441736"/>
          </a:xfrm>
          <a:prstGeom prst="rect">
            <a:avLst/>
          </a:prstGeom>
          <a:noFill/>
          <a:ln w="9525">
            <a:noFill/>
            <a:miter lim="800000"/>
            <a:headEnd/>
            <a:tailEnd/>
          </a:ln>
        </p:spPr>
      </p:pic>
      <p:sp>
        <p:nvSpPr>
          <p:cNvPr id="22530" name="Text Box 2"/>
          <p:cNvSpPr txBox="1">
            <a:spLocks noChangeArrowheads="1"/>
          </p:cNvSpPr>
          <p:nvPr/>
        </p:nvSpPr>
        <p:spPr bwMode="auto">
          <a:xfrm>
            <a:off x="5976165" y="130740"/>
            <a:ext cx="1942254" cy="1703215"/>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04" charset="0"/>
              <a:ea typeface="Times New Roman" pitchFamily="-10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P.O. Box 515429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Dallas, Texas 75075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Ph: (972) 669-3390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Fax: (469) 241-0896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Email: </a:t>
            </a:r>
            <a:r>
              <a:rPr kumimoji="0" lang="en-US" sz="1200" b="0" i="0" u="sng" strike="noStrike" cap="none" normalizeH="0" baseline="0" dirty="0">
                <a:ln>
                  <a:noFill/>
                </a:ln>
                <a:solidFill>
                  <a:srgbClr val="0000FF"/>
                </a:solidFill>
                <a:effectLst/>
                <a:latin typeface="Cambria" pitchFamily="-104" charset="0"/>
                <a:hlinkClick r:id="rId3"/>
              </a:rPr>
              <a:t>oseicorp@msn.com</a:t>
            </a:r>
            <a:endParaRPr kumimoji="0" lang="en-US" sz="1200" b="0" i="0" u="none" strike="noStrike" cap="none" normalizeH="0" baseline="0" dirty="0">
              <a:ln>
                <a:noFill/>
              </a:ln>
              <a:solidFill>
                <a:schemeClr val="tx1"/>
              </a:solidFill>
              <a:effectLst/>
              <a:latin typeface="Times New Roman" pitchFamily="-104" charset="0"/>
              <a:ea typeface="Times New Roman" pitchFamily="-10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Web: </a:t>
            </a:r>
            <a:r>
              <a:rPr kumimoji="0" lang="en-US" sz="1200" b="0" i="0" u="none" strike="noStrike" cap="none" normalizeH="0" baseline="0" dirty="0" err="1">
                <a:ln>
                  <a:noFill/>
                </a:ln>
                <a:solidFill>
                  <a:schemeClr val="tx1"/>
                </a:solidFill>
                <a:effectLst/>
                <a:latin typeface="Cambria" pitchFamily="-104" charset="0"/>
                <a:ea typeface="Times New Roman" pitchFamily="-104" charset="0"/>
              </a:rPr>
              <a:t>www.osei.us</a:t>
            </a:r>
            <a:endParaRPr kumimoji="0" lang="en-US" sz="1200" b="0" i="0" u="none" strike="noStrike" cap="none" normalizeH="0" baseline="0" dirty="0">
              <a:ln>
                <a:noFill/>
              </a:ln>
              <a:solidFill>
                <a:schemeClr val="tx1"/>
              </a:solidFill>
              <a:effectLst/>
              <a:latin typeface="Cambria" pitchFamily="-104" charset="0"/>
              <a:ea typeface="Times New Roman" pitchFamily="-104" charset="0"/>
            </a:endParaRPr>
          </a:p>
        </p:txBody>
      </p:sp>
      <p:sp>
        <p:nvSpPr>
          <p:cNvPr id="9" name="TextBox 8"/>
          <p:cNvSpPr txBox="1"/>
          <p:nvPr/>
        </p:nvSpPr>
        <p:spPr>
          <a:xfrm>
            <a:off x="219618" y="3781090"/>
            <a:ext cx="8727443" cy="2062103"/>
          </a:xfrm>
          <a:prstGeom prst="rect">
            <a:avLst/>
          </a:prstGeom>
          <a:noFill/>
        </p:spPr>
        <p:txBody>
          <a:bodyPr wrap="square" rtlCol="0">
            <a:spAutoFit/>
          </a:bodyPr>
          <a:lstStyle/>
          <a:p>
            <a:r>
              <a:rPr lang="en-US" sz="3200" dirty="0"/>
              <a:t>OSE II has been used on Ground Water, as well </a:t>
            </a:r>
          </a:p>
          <a:p>
            <a:r>
              <a:rPr lang="en-US" sz="3200" dirty="0"/>
              <a:t>     as Underground hydrocarbon and Hydro  </a:t>
            </a:r>
          </a:p>
          <a:p>
            <a:r>
              <a:rPr lang="en-US" sz="3200" dirty="0"/>
              <a:t>    Carbon Based spills in the US and Globally      </a:t>
            </a:r>
          </a:p>
          <a:p>
            <a:r>
              <a:rPr lang="en-US" sz="3200" dirty="0"/>
              <a:t>                                 Since 1989</a:t>
            </a:r>
          </a:p>
        </p:txBody>
      </p:sp>
      <p:sp>
        <p:nvSpPr>
          <p:cNvPr id="10" name="TextBox 9"/>
          <p:cNvSpPr txBox="1"/>
          <p:nvPr/>
        </p:nvSpPr>
        <p:spPr>
          <a:xfrm>
            <a:off x="219618" y="2501628"/>
            <a:ext cx="8727443" cy="1015663"/>
          </a:xfrm>
          <a:prstGeom prst="rect">
            <a:avLst/>
          </a:prstGeom>
          <a:noFill/>
        </p:spPr>
        <p:txBody>
          <a:bodyPr wrap="square" rtlCol="0">
            <a:spAutoFit/>
          </a:bodyPr>
          <a:lstStyle/>
          <a:p>
            <a:r>
              <a:rPr lang="en-US" sz="2000" b="1" dirty="0">
                <a:solidFill>
                  <a:srgbClr val="008000"/>
                </a:solidFill>
              </a:rPr>
              <a:t>     This Presentation will show The Missouri Walnut Hill Grove     </a:t>
            </a:r>
          </a:p>
          <a:p>
            <a:r>
              <a:rPr lang="en-US" sz="2000" b="1" dirty="0">
                <a:solidFill>
                  <a:srgbClr val="008000"/>
                </a:solidFill>
              </a:rPr>
              <a:t>     Pipeline Break Contaminating Soil and </a:t>
            </a:r>
            <a:r>
              <a:rPr lang="en-US" sz="2000" b="1">
                <a:solidFill>
                  <a:srgbClr val="008000"/>
                </a:solidFill>
              </a:rPr>
              <a:t>Ground Water, </a:t>
            </a:r>
            <a:r>
              <a:rPr lang="en-US" sz="2000" b="1" dirty="0">
                <a:solidFill>
                  <a:srgbClr val="008000"/>
                </a:solidFill>
              </a:rPr>
              <a:t>being  </a:t>
            </a:r>
          </a:p>
          <a:p>
            <a:r>
              <a:rPr lang="en-US" sz="2000" b="1" dirty="0">
                <a:solidFill>
                  <a:srgbClr val="008000"/>
                </a:solidFill>
              </a:rPr>
              <a:t>                  remediated with OIL SPILL EATER II ( OSE 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2252" y="140078"/>
            <a:ext cx="7998591" cy="646331"/>
          </a:xfrm>
          <a:prstGeom prst="rect">
            <a:avLst/>
          </a:prstGeom>
          <a:noFill/>
        </p:spPr>
        <p:txBody>
          <a:bodyPr wrap="square" rtlCol="0">
            <a:spAutoFit/>
          </a:bodyPr>
          <a:lstStyle/>
          <a:p>
            <a:r>
              <a:rPr lang="en-US" dirty="0">
                <a:solidFill>
                  <a:srgbClr val="008000"/>
                </a:solidFill>
              </a:rPr>
              <a:t>Walnut Hill Grove Pipeline Break and Under Ground/Ground Water Release</a:t>
            </a:r>
          </a:p>
          <a:p>
            <a:endParaRPr lang="en-US" dirty="0"/>
          </a:p>
        </p:txBody>
      </p:sp>
      <p:sp>
        <p:nvSpPr>
          <p:cNvPr id="6" name="TextBox 5"/>
          <p:cNvSpPr txBox="1"/>
          <p:nvPr/>
        </p:nvSpPr>
        <p:spPr>
          <a:xfrm>
            <a:off x="196092" y="905840"/>
            <a:ext cx="8786831" cy="5747726"/>
          </a:xfrm>
          <a:prstGeom prst="rect">
            <a:avLst/>
          </a:prstGeom>
          <a:noFill/>
        </p:spPr>
        <p:txBody>
          <a:bodyPr wrap="square" rtlCol="0">
            <a:spAutoFit/>
          </a:bodyPr>
          <a:lstStyle/>
          <a:p>
            <a:r>
              <a:rPr lang="en-US" sz="1200" b="1" dirty="0"/>
              <a:t>OSEI Site Parameter Information Required Questions to Develop Engineered Step By Step Instructions to Address the Site Contamination</a:t>
            </a:r>
            <a:endParaRPr lang="en-US" sz="1200" dirty="0"/>
          </a:p>
          <a:p>
            <a:r>
              <a:rPr lang="en-US" sz="1200" b="1" dirty="0"/>
              <a:t>Site:  Walnut Grove Pipeline, MO</a:t>
            </a:r>
            <a:endParaRPr lang="en-US" sz="1200" dirty="0"/>
          </a:p>
          <a:p>
            <a:r>
              <a:rPr lang="en-US" sz="1200" dirty="0"/>
              <a:t>I. Where is the spill/contamination site?  Walnut Grove, MO</a:t>
            </a:r>
          </a:p>
          <a:p>
            <a:r>
              <a:rPr lang="en-US" sz="1200" dirty="0"/>
              <a:t>II. Is the contamination on soil, ground water, below soil surface or above, on fresh/salt/or brackish water, shoreline or solid surface, or container? Residual in small areas of clayey soil, most impact is in secondary porosity in carbonate bedrock</a:t>
            </a:r>
          </a:p>
          <a:p>
            <a:r>
              <a:rPr lang="en-US" sz="1200" dirty="0"/>
              <a:t>III. If contamination is on soil, what type of soil, and what is the depth of penetration, and has the contaminant reached ground water, and is there any associated water bodies near the site area?  Soil is clay with isolated </a:t>
            </a:r>
            <a:r>
              <a:rPr lang="en-US" sz="1200" dirty="0" err="1"/>
              <a:t>chert</a:t>
            </a:r>
            <a:r>
              <a:rPr lang="en-US" sz="1200" dirty="0"/>
              <a:t> nodules, zero to 10 ft deep.  Impact is below groundwater level.  Small losing surface stream on west side of impact area, has down gradient spring that has been impacted (rare, small blebs of hydrocarbon).  Dissolved concentrations in creek are far below action levels.</a:t>
            </a:r>
          </a:p>
          <a:p>
            <a:r>
              <a:rPr lang="en-US" sz="1200" dirty="0"/>
              <a:t>1. If there are any associated areas of water near the site? Stream above and small surface pond not impacted</a:t>
            </a:r>
          </a:p>
          <a:p>
            <a:r>
              <a:rPr lang="en-US" sz="1200" dirty="0"/>
              <a:t>a. Is it fresh, salt or brackish, and is the site tidally influenced? Groundwater &amp; pond are fresh</a:t>
            </a:r>
          </a:p>
          <a:p>
            <a:r>
              <a:rPr lang="en-US" sz="1200" dirty="0"/>
              <a:t>IV. If contamination is on soil and below the surface, what type of soil is in the area, and what is the area contaminated, and is there any associated water bodies near the site area? See answer to III.</a:t>
            </a:r>
          </a:p>
          <a:p>
            <a:r>
              <a:rPr lang="en-US" sz="1200" dirty="0"/>
              <a:t>1. If there are any associated areas of water near the site?</a:t>
            </a:r>
          </a:p>
          <a:p>
            <a:r>
              <a:rPr lang="en-US" sz="1200" dirty="0"/>
              <a:t>a. Is it fresh, salt or brackish, and is the site tidally influenced?</a:t>
            </a:r>
          </a:p>
          <a:p>
            <a:r>
              <a:rPr lang="en-US" sz="1200" b="1" dirty="0"/>
              <a:t>Note: </a:t>
            </a:r>
            <a:r>
              <a:rPr lang="en-US" sz="1200" dirty="0"/>
              <a:t>If spill area is on rocky surfaces or soil mixed with rocks, please describe the rocks sizes in inches, feet or yards, and or ml, cm, meters?  Very thin soil mantle.  Bedrock is consolidated limestone with irregular </a:t>
            </a:r>
            <a:r>
              <a:rPr lang="en-US" sz="1200" dirty="0" err="1"/>
              <a:t>karst</a:t>
            </a:r>
            <a:r>
              <a:rPr lang="en-US" sz="1200" dirty="0"/>
              <a:t> surface, and contains sinkholes, zones of fractures, and vertical and horizontal solution voids</a:t>
            </a:r>
          </a:p>
          <a:p>
            <a:r>
              <a:rPr lang="en-US" sz="1200" dirty="0"/>
              <a:t>V. Is the contamination on a solid surface such as concrete or asphalt? No, all subsurface.  Site area is grassy, woodland, pastures (no livestock)</a:t>
            </a:r>
          </a:p>
          <a:p>
            <a:r>
              <a:rPr lang="en-US" sz="1200" dirty="0"/>
              <a:t>VI. Is the site containing ground water?  Yes, bedrock groundwater depths 5 to 20 ft</a:t>
            </a:r>
          </a:p>
          <a:p>
            <a:r>
              <a:rPr lang="en-US" sz="1200" dirty="0"/>
              <a:t>1. If so do you know the size of the contaminant plume, and the size of the groundwater area or reservoir?  Groundwater is regional shallow bedrock aquifer.  Residual gasoline, diesel fuel-jet fuel product occurs sporadically at bedrock surface and in bedrock in area 650 ft </a:t>
            </a:r>
            <a:r>
              <a:rPr lang="en-US" sz="1200" dirty="0" err="1"/>
              <a:t>x</a:t>
            </a:r>
            <a:r>
              <a:rPr lang="en-US" sz="1200" dirty="0"/>
              <a:t> 120 ft area .  Main bedrock groundwater plume is 1,000 ft </a:t>
            </a:r>
            <a:r>
              <a:rPr lang="en-US" sz="1200" dirty="0" err="1"/>
              <a:t>x</a:t>
            </a:r>
            <a:r>
              <a:rPr lang="en-US" sz="1200" dirty="0"/>
              <a:t> 300 ft in size with some narrow </a:t>
            </a:r>
            <a:r>
              <a:rPr lang="en-US" sz="1200" dirty="0" err="1"/>
              <a:t>karst</a:t>
            </a:r>
            <a:r>
              <a:rPr lang="en-US" sz="1200" dirty="0"/>
              <a:t> connections further (spring is 1,500 ft away), depth is ma 50 ft..</a:t>
            </a:r>
          </a:p>
          <a:p>
            <a:r>
              <a:rPr lang="en-US" sz="1200" dirty="0"/>
              <a:t>2. Is the ground water contained or moving?  Groundwater is moving, southwest flow confined to fractures and </a:t>
            </a:r>
            <a:r>
              <a:rPr lang="en-US" sz="1200" dirty="0" err="1"/>
              <a:t>karst</a:t>
            </a:r>
            <a:r>
              <a:rPr lang="en-US" sz="1200" dirty="0"/>
              <a:t> horizontal and vertical solution features.</a:t>
            </a:r>
          </a:p>
          <a:p>
            <a:r>
              <a:rPr lang="en-US" sz="1050" dirty="0"/>
              <a:t> </a:t>
            </a:r>
          </a:p>
          <a:p>
            <a:r>
              <a:rPr lang="en-US" sz="1050" dirty="0"/>
              <a:t> </a:t>
            </a:r>
          </a:p>
          <a:p>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53643" y="252141"/>
            <a:ext cx="8222698" cy="646331"/>
          </a:xfrm>
          <a:prstGeom prst="rect">
            <a:avLst/>
          </a:prstGeom>
          <a:noFill/>
        </p:spPr>
        <p:txBody>
          <a:bodyPr wrap="square" rtlCol="0">
            <a:spAutoFit/>
          </a:bodyPr>
          <a:lstStyle/>
          <a:p>
            <a:r>
              <a:rPr lang="en-US" dirty="0">
                <a:solidFill>
                  <a:srgbClr val="008000"/>
                </a:solidFill>
              </a:rPr>
              <a:t>Walnut Hill Grove Pipeline Break and Under Ground/Ground Water Release</a:t>
            </a:r>
          </a:p>
          <a:p>
            <a:endParaRPr lang="en-US" dirty="0"/>
          </a:p>
        </p:txBody>
      </p:sp>
      <p:sp>
        <p:nvSpPr>
          <p:cNvPr id="5" name="TextBox 4"/>
          <p:cNvSpPr txBox="1"/>
          <p:nvPr/>
        </p:nvSpPr>
        <p:spPr>
          <a:xfrm>
            <a:off x="133682" y="649278"/>
            <a:ext cx="8870669" cy="6205405"/>
          </a:xfrm>
          <a:prstGeom prst="rect">
            <a:avLst/>
          </a:prstGeom>
          <a:noFill/>
        </p:spPr>
        <p:txBody>
          <a:bodyPr wrap="square" rtlCol="0">
            <a:spAutoFit/>
          </a:bodyPr>
          <a:lstStyle/>
          <a:p>
            <a:r>
              <a:rPr lang="en-US" sz="1200" dirty="0"/>
              <a:t>3. If the reservoir is not contained what is the speed it is moving, feet per second, miles per hour, distance in 24 hours, meters per second or kilometers per hour? </a:t>
            </a:r>
          </a:p>
          <a:p>
            <a:r>
              <a:rPr lang="en-US" sz="1200" dirty="0"/>
              <a:t>Bedrock hydro conductivity = 1 to 420 ft/day, overall hydro gradient is 0.015 ft/ft, groundwater flow is variable pending secondary porosity permeability 15 to 2,500+ ft/day, verified by dye tracing.  </a:t>
            </a:r>
          </a:p>
          <a:p>
            <a:r>
              <a:rPr lang="en-US" sz="1200" dirty="0"/>
              <a:t>4. 4. What is the porosity of the soil?  Clay soil with very low porosity.  Greatest “soil” porosity/permeability is at soil-bedrock interface and </a:t>
            </a:r>
            <a:r>
              <a:rPr lang="en-US" sz="1200" dirty="0" err="1"/>
              <a:t>solutioned</a:t>
            </a:r>
            <a:r>
              <a:rPr lang="en-US" sz="1200" dirty="0"/>
              <a:t> bedding plane voids in upper few feet of bedrock.  Bedrock porosity very low outside secondary porosity features.</a:t>
            </a:r>
          </a:p>
          <a:p>
            <a:r>
              <a:rPr lang="en-US" sz="1200" dirty="0"/>
              <a:t>VII. Fresh water, if the spill is on fresh water is it on a lake, river, stream pond, or Aquifer.</a:t>
            </a:r>
          </a:p>
          <a:p>
            <a:r>
              <a:rPr lang="en-US" sz="1200" dirty="0"/>
              <a:t>1. Is the spill contained or is it moving.   No spill, this was slow release from pipeline leak over unknown timeframe, discovered in 2008.  200 gallons of petroleum product recovered, believe only pockets of residual product remains that can be limited mobilized during heavy rainstorms.</a:t>
            </a:r>
          </a:p>
          <a:p>
            <a:r>
              <a:rPr lang="en-US" sz="1200" dirty="0"/>
              <a:t>2. If moving, what speed, feet per second, miles per hour, distance in 24 hours, meters per second or kilometers per hour?  LNAPL movement not measured;  groundwater flow during heavy rains can be very fast (16 ft/minute, dye trace) over short distances.</a:t>
            </a:r>
          </a:p>
          <a:p>
            <a:r>
              <a:rPr lang="en-US" sz="1200" dirty="0"/>
              <a:t>3. If spill is on a moving body of water, have any barriers been put in place?  N/A</a:t>
            </a:r>
          </a:p>
          <a:p>
            <a:r>
              <a:rPr lang="en-US" sz="1200" dirty="0"/>
              <a:t>4. Does salt water back up into the creek, stream, or river, if so for what period or is it constant in a 24 hour period? N/A</a:t>
            </a:r>
          </a:p>
          <a:p>
            <a:r>
              <a:rPr lang="en-US" sz="1200" dirty="0"/>
              <a:t>VIII. Aquifer: Is it fresh or salt water?  Fresh water</a:t>
            </a:r>
          </a:p>
          <a:p>
            <a:r>
              <a:rPr lang="en-US" sz="1200" dirty="0"/>
              <a:t>1. What speed does the water move, feet per second, miles per hour,  15 to 2,500+ ft/day in </a:t>
            </a:r>
            <a:r>
              <a:rPr lang="en-US" sz="1200" dirty="0" err="1"/>
              <a:t>karst</a:t>
            </a:r>
            <a:r>
              <a:rPr lang="en-US" sz="1200" dirty="0"/>
              <a:t> features</a:t>
            </a:r>
          </a:p>
          <a:p>
            <a:r>
              <a:rPr lang="en-US" sz="1200" dirty="0"/>
              <a:t>2. Distance in 24 hours, meters per second or kilometers per hour? </a:t>
            </a:r>
          </a:p>
          <a:p>
            <a:r>
              <a:rPr lang="en-US" sz="1200" dirty="0"/>
              <a:t>3. Is the spill floating or has it settled to the bottom?  Source is petroleum product so is a floater with associated impacted groundwater</a:t>
            </a:r>
          </a:p>
          <a:p>
            <a:r>
              <a:rPr lang="en-US" sz="1200" dirty="0"/>
              <a:t>4. Has the plume of contaminant been model/size determined?  Yes, fully delineated</a:t>
            </a:r>
          </a:p>
          <a:p>
            <a:r>
              <a:rPr lang="en-US" sz="1200" dirty="0"/>
              <a:t>IX. Salt water: Is the spill on a closed bay, open ocean, intertidal zone, etc.? N/A</a:t>
            </a:r>
          </a:p>
          <a:p>
            <a:r>
              <a:rPr lang="en-US" sz="1200" dirty="0"/>
              <a:t>1. If in a bay, is there a danger of fire destroying man made property?</a:t>
            </a:r>
          </a:p>
          <a:p>
            <a:r>
              <a:rPr lang="en-US" sz="1200" dirty="0"/>
              <a:t>2. Does the bay flush very little, somewhat, or completely?</a:t>
            </a:r>
          </a:p>
          <a:p>
            <a:r>
              <a:rPr lang="en-US" sz="1200" dirty="0"/>
              <a:t>3. Are there any fresh water creeks, rivers, or streams feeding into the bay?</a:t>
            </a:r>
          </a:p>
          <a:p>
            <a:r>
              <a:rPr lang="en-US" sz="1200" dirty="0"/>
              <a:t>4. If so how many?</a:t>
            </a:r>
          </a:p>
          <a:p>
            <a:r>
              <a:rPr lang="en-US" sz="1200" dirty="0"/>
              <a:t>5. Open Ocean: Is the spill moving towards land or out to the open ocean?</a:t>
            </a:r>
          </a:p>
          <a:p>
            <a:r>
              <a:rPr lang="en-US" sz="1200" dirty="0"/>
              <a:t>6. Are there any man made structures, or islands in the path of the spill?</a:t>
            </a:r>
          </a:p>
          <a:p>
            <a:r>
              <a:rPr lang="en-US" sz="1200" dirty="0"/>
              <a:t>7. Have booms been put in place and if so are they controlling the spills movement?</a:t>
            </a:r>
          </a:p>
          <a:p>
            <a:r>
              <a:rPr lang="en-US" sz="1200" dirty="0"/>
              <a:t>X. Intertidal Zone: Marsh or Estuary  N/A</a:t>
            </a:r>
          </a:p>
          <a:p>
            <a:r>
              <a:rPr lang="en-US" sz="1200" dirty="0"/>
              <a:t>1. Is the spill contaminating the shoreline?</a:t>
            </a:r>
          </a:p>
          <a:p>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00333" y="242802"/>
            <a:ext cx="8110644" cy="646331"/>
          </a:xfrm>
          <a:prstGeom prst="rect">
            <a:avLst/>
          </a:prstGeom>
          <a:noFill/>
        </p:spPr>
        <p:txBody>
          <a:bodyPr wrap="square" rtlCol="0">
            <a:spAutoFit/>
          </a:bodyPr>
          <a:lstStyle/>
          <a:p>
            <a:r>
              <a:rPr lang="en-US" dirty="0">
                <a:solidFill>
                  <a:srgbClr val="008000"/>
                </a:solidFill>
              </a:rPr>
              <a:t>Walnut Hill Grove Pipeline Break and Under Ground/Ground Water Release</a:t>
            </a:r>
          </a:p>
          <a:p>
            <a:endParaRPr lang="en-US" dirty="0"/>
          </a:p>
        </p:txBody>
      </p:sp>
      <p:sp>
        <p:nvSpPr>
          <p:cNvPr id="5" name="TextBox 4"/>
          <p:cNvSpPr txBox="1"/>
          <p:nvPr/>
        </p:nvSpPr>
        <p:spPr>
          <a:xfrm>
            <a:off x="114583" y="1317653"/>
            <a:ext cx="8861123" cy="5078312"/>
          </a:xfrm>
          <a:prstGeom prst="rect">
            <a:avLst/>
          </a:prstGeom>
          <a:noFill/>
        </p:spPr>
        <p:txBody>
          <a:bodyPr wrap="square" rtlCol="0">
            <a:spAutoFit/>
          </a:bodyPr>
          <a:lstStyle/>
          <a:p>
            <a:r>
              <a:rPr lang="en-US" sz="1200" dirty="0"/>
              <a:t>2. Is the shoreline sand, soil, rock or man made/or multiple types, denote each if more than one?</a:t>
            </a:r>
          </a:p>
          <a:p>
            <a:r>
              <a:rPr lang="en-US" sz="1200" dirty="0"/>
              <a:t>3. What is the tide level, inches, feet/cm meters?</a:t>
            </a:r>
          </a:p>
          <a:p>
            <a:r>
              <a:rPr lang="en-US" sz="1200" dirty="0"/>
              <a:t>XII. Storage container: Refined, unrefined, or petrochemical.  385 gal recovered product tank onsite.  No leaks from here.  </a:t>
            </a:r>
          </a:p>
          <a:p>
            <a:r>
              <a:rPr lang="en-US" sz="1200" dirty="0"/>
              <a:t>1. What is the size of the storage container?  385-gal tank</a:t>
            </a:r>
          </a:p>
          <a:p>
            <a:r>
              <a:rPr lang="en-US" sz="1200" dirty="0"/>
              <a:t>2. What is the storage container made of?  HDPE, double contained</a:t>
            </a:r>
          </a:p>
          <a:p>
            <a:r>
              <a:rPr lang="en-US" sz="1200" dirty="0"/>
              <a:t>3. Are there vents, or openings that allow access to all areas of the container?  Yes, ports</a:t>
            </a:r>
          </a:p>
          <a:p>
            <a:r>
              <a:rPr lang="en-US" sz="1200" dirty="0"/>
              <a:t>4. What was stored in the container?  Recovered petroleum product (200 gal to date)</a:t>
            </a:r>
          </a:p>
          <a:p>
            <a:r>
              <a:rPr lang="en-US" sz="1200" dirty="0"/>
              <a:t>5. Is there sludge in the container, if so what would be the depth of the sludge?  N/A</a:t>
            </a:r>
          </a:p>
          <a:p>
            <a:r>
              <a:rPr lang="en-US" sz="1200" dirty="0"/>
              <a:t>6. How long has it been since the container was last cleaned out  never cleaned (6 yrs)</a:t>
            </a:r>
          </a:p>
          <a:p>
            <a:r>
              <a:rPr lang="en-US" sz="1200" dirty="0"/>
              <a:t>XIII. In all cases</a:t>
            </a:r>
          </a:p>
          <a:p>
            <a:r>
              <a:rPr lang="en-US" sz="1200" dirty="0"/>
              <a:t>1. What is the volume of the spill, or the length X width X depth?  Unknown. Pipeline leak in underground trench on bedrock, flowed to bedrock fractures, entered </a:t>
            </a:r>
            <a:r>
              <a:rPr lang="en-US" sz="1200" dirty="0" err="1"/>
              <a:t>karst</a:t>
            </a:r>
            <a:r>
              <a:rPr lang="en-US" sz="1200" dirty="0"/>
              <a:t> system, upwelling seeps of product 500 ft </a:t>
            </a:r>
            <a:r>
              <a:rPr lang="en-US" sz="1200" dirty="0" err="1"/>
              <a:t>downgreadient</a:t>
            </a:r>
            <a:endParaRPr lang="en-US" sz="1200" dirty="0"/>
          </a:p>
          <a:p>
            <a:r>
              <a:rPr lang="en-US" sz="1200" dirty="0"/>
              <a:t>2. What type of contaminant has been spilled?  Gasoline, diesel fuel, jet fuel mix. Chemicals of concern are benzene, naphthalene, gasoline and diesel range organics.  Naphthalene, minor benzene are only remaining chemicals exceeding cleanup standards.</a:t>
            </a:r>
          </a:p>
          <a:p>
            <a:r>
              <a:rPr lang="en-US" sz="1200" dirty="0"/>
              <a:t>3. How long has the spill been in place?   Discovered 2008 (7.5 yrs), pipe repaired, </a:t>
            </a:r>
            <a:r>
              <a:rPr lang="en-US" sz="1200" dirty="0" err="1"/>
              <a:t>downgradient</a:t>
            </a:r>
            <a:r>
              <a:rPr lang="en-US" sz="1200" dirty="0"/>
              <a:t> impacted soil excavated and filled.  Some re-impact from </a:t>
            </a:r>
            <a:r>
              <a:rPr lang="en-US" sz="1200" dirty="0" err="1"/>
              <a:t>stormwater</a:t>
            </a:r>
            <a:r>
              <a:rPr lang="en-US" sz="1200" dirty="0"/>
              <a:t> recharge.</a:t>
            </a:r>
          </a:p>
          <a:p>
            <a:r>
              <a:rPr lang="en-US" sz="1200" dirty="0"/>
              <a:t>4. What type of water, fresh-lake, river, stream, pond or well, brackish, or salt water is nearby if none of these are available, is tap water nearby?  Pond water is available; requires owner permission</a:t>
            </a:r>
          </a:p>
          <a:p>
            <a:r>
              <a:rPr lang="en-US" sz="1200" dirty="0"/>
              <a:t>5. Does the area have 4 seasons, if so what is the ambient average air temperature, for each?  Four seasons: summer summer 80 </a:t>
            </a:r>
            <a:r>
              <a:rPr lang="en-US" sz="1200" dirty="0" err="1"/>
              <a:t>degF</a:t>
            </a:r>
            <a:r>
              <a:rPr lang="en-US" sz="1200" dirty="0"/>
              <a:t>, Fall 65 </a:t>
            </a:r>
            <a:r>
              <a:rPr lang="en-US" sz="1200" dirty="0" err="1"/>
              <a:t>degF</a:t>
            </a:r>
            <a:r>
              <a:rPr lang="en-US" sz="1200" dirty="0"/>
              <a:t>, Winter 32 </a:t>
            </a:r>
            <a:r>
              <a:rPr lang="en-US" sz="1200" dirty="0" err="1"/>
              <a:t>degF</a:t>
            </a:r>
            <a:r>
              <a:rPr lang="en-US" sz="1200" dirty="0"/>
              <a:t>, Spring 60 </a:t>
            </a:r>
            <a:r>
              <a:rPr lang="en-US" sz="1200" dirty="0" err="1"/>
              <a:t>degF</a:t>
            </a:r>
            <a:endParaRPr lang="en-US" sz="1200" dirty="0"/>
          </a:p>
          <a:p>
            <a:r>
              <a:rPr lang="en-US" sz="1200" dirty="0"/>
              <a:t>6. How much rain does the area get a year?  45 inches</a:t>
            </a:r>
          </a:p>
          <a:p>
            <a:r>
              <a:rPr lang="en-US" sz="1200" dirty="0"/>
              <a:t>XIV. Are there any special areas that need protecting?  Yes, </a:t>
            </a:r>
            <a:r>
              <a:rPr lang="en-US" sz="1200" dirty="0" err="1"/>
              <a:t>downgradient</a:t>
            </a:r>
            <a:r>
              <a:rPr lang="en-US" sz="1200" dirty="0"/>
              <a:t> offsite spring.</a:t>
            </a:r>
          </a:p>
          <a:p>
            <a:r>
              <a:rPr lang="en-US" sz="1200" dirty="0"/>
              <a:t>1. Water intakes?  No.  Area is entirely rural</a:t>
            </a:r>
          </a:p>
          <a:p>
            <a:r>
              <a:rPr lang="en-US" sz="1200" dirty="0"/>
              <a:t>2. Species that may reside in the area?  N/A</a:t>
            </a:r>
          </a:p>
          <a:p>
            <a:r>
              <a:rPr lang="en-US" sz="1200" dirty="0"/>
              <a:t>3. Structures, man made or naturally occurring?  Pond is man-made.  Sinkholes, springs, subsurface fracture and </a:t>
            </a:r>
            <a:r>
              <a:rPr lang="en-US" sz="1200" dirty="0" err="1"/>
              <a:t>karst</a:t>
            </a:r>
            <a:r>
              <a:rPr lang="en-US" sz="1200" dirty="0"/>
              <a:t> zone – focal point of impacted groundwater movement.</a:t>
            </a:r>
          </a:p>
          <a:p>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72319" y="242802"/>
            <a:ext cx="7998591" cy="646331"/>
          </a:xfrm>
          <a:prstGeom prst="rect">
            <a:avLst/>
          </a:prstGeom>
          <a:noFill/>
        </p:spPr>
        <p:txBody>
          <a:bodyPr wrap="none" rtlCol="0">
            <a:spAutoFit/>
          </a:bodyPr>
          <a:lstStyle/>
          <a:p>
            <a:r>
              <a:rPr lang="en-US" dirty="0">
                <a:solidFill>
                  <a:srgbClr val="008000"/>
                </a:solidFill>
              </a:rPr>
              <a:t>Walnut Hill Grove Pipeline Break and Under Ground/Ground Water Release</a:t>
            </a:r>
          </a:p>
          <a:p>
            <a:endParaRPr lang="en-US" dirty="0"/>
          </a:p>
        </p:txBody>
      </p:sp>
      <p:sp>
        <p:nvSpPr>
          <p:cNvPr id="7" name="TextBox 6"/>
          <p:cNvSpPr txBox="1"/>
          <p:nvPr/>
        </p:nvSpPr>
        <p:spPr>
          <a:xfrm>
            <a:off x="152779" y="1289008"/>
            <a:ext cx="8775183" cy="3108544"/>
          </a:xfrm>
          <a:prstGeom prst="rect">
            <a:avLst/>
          </a:prstGeom>
          <a:noFill/>
        </p:spPr>
        <p:txBody>
          <a:bodyPr wrap="square" rtlCol="0">
            <a:spAutoFit/>
          </a:bodyPr>
          <a:lstStyle/>
          <a:p>
            <a:r>
              <a:rPr lang="en-US" sz="1400" dirty="0"/>
              <a:t>4. Any special circumstances that we need to be made aware of?   Property owner very particular about how his land is treated; wife very sensitive to odors.  State regulatory agency (MDNR) has lead and must approve all investigation and remediation actions.  We have done injections in up-gradient sinkholes (Nov 2011, March 2012), installed Waterloo oxygen diffusers in three wells in August 2012,  injection in up-gradient sinkhole with pumping of down-gradient product well in August 2013, injections of  OSE II in up-gradient sinkhole and down gradient Geo probe injection grid in seep area.   In June 2015 we started to see change in existing microbial growth in wells and at down gradient pipeline drain from rust-colored Fe- and SO4-reducing anaerobic </a:t>
            </a:r>
            <a:r>
              <a:rPr lang="en-US" sz="1400" dirty="0" err="1"/>
              <a:t>bioremedial</a:t>
            </a:r>
            <a:r>
              <a:rPr lang="en-US" sz="1400" dirty="0"/>
              <a:t> to yellow-grey aerobic and oxidizing facultative microbes (per Microbial Insights census analyses).  In late 2014 &amp; through last year have done some OSE II injections to feed the microbes.   Have seen significant groundwater quality improvement since injections and particularly since OSE II treatment.  Naphthalene concentrations are better reaching cleanup goals.  </a:t>
            </a:r>
            <a:r>
              <a:rPr lang="en-US" sz="1400" u="sng" dirty="0"/>
              <a:t>What we want to cleanup groundwater quality.</a:t>
            </a:r>
            <a:endParaRPr lang="en-US" sz="1400" dirty="0"/>
          </a:p>
          <a:p>
            <a:r>
              <a:rPr lang="en-US" sz="1400" dirty="0"/>
              <a:t>XV. We would appreciate it if we could receive any pictures or videos of the site.  Maps/air photo of area and</a:t>
            </a:r>
          </a:p>
          <a:p>
            <a:endParaRPr lang="en-US" sz="1400" dirty="0"/>
          </a:p>
        </p:txBody>
      </p:sp>
      <p:sp>
        <p:nvSpPr>
          <p:cNvPr id="8" name="TextBox 7"/>
          <p:cNvSpPr txBox="1"/>
          <p:nvPr/>
        </p:nvSpPr>
        <p:spPr>
          <a:xfrm>
            <a:off x="868925" y="5098743"/>
            <a:ext cx="7801985" cy="400110"/>
          </a:xfrm>
          <a:prstGeom prst="rect">
            <a:avLst/>
          </a:prstGeom>
          <a:noFill/>
        </p:spPr>
        <p:txBody>
          <a:bodyPr wrap="square" rtlCol="0">
            <a:spAutoFit/>
          </a:bodyPr>
          <a:lstStyle/>
          <a:p>
            <a:r>
              <a:rPr lang="en-US" sz="2000" dirty="0"/>
              <a:t>OIL SPILL EATER II protecting the most sensitive environments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8743" y="831131"/>
            <a:ext cx="8805506" cy="3754875"/>
          </a:xfrm>
          <a:prstGeom prst="rect">
            <a:avLst/>
          </a:prstGeom>
          <a:noFill/>
        </p:spPr>
        <p:txBody>
          <a:bodyPr wrap="square" rtlCol="0">
            <a:spAutoFit/>
          </a:bodyPr>
          <a:lstStyle/>
          <a:p>
            <a:endParaRPr lang="en-US" dirty="0" err="1"/>
          </a:p>
          <a:p>
            <a:r>
              <a:rPr lang="en-US" dirty="0"/>
              <a:t> </a:t>
            </a:r>
          </a:p>
          <a:p>
            <a:r>
              <a:rPr lang="en-US" b="1" i="1" dirty="0"/>
              <a:t>US EPA Testing: The US Congress requires the US</a:t>
            </a:r>
            <a:endParaRPr lang="en-US" sz="1400" b="1" i="1" dirty="0"/>
          </a:p>
          <a:p>
            <a:r>
              <a:rPr lang="en-US" sz="1400" b="1" dirty="0"/>
              <a:t>EPA to keep a list of products that can be legally</a:t>
            </a:r>
          </a:p>
          <a:p>
            <a:r>
              <a:rPr lang="en-US" sz="1400" b="1" dirty="0"/>
              <a:t>used on US Navigable waters, which is why there is</a:t>
            </a:r>
          </a:p>
          <a:p>
            <a:r>
              <a:rPr lang="en-US" sz="1400" b="1" dirty="0"/>
              <a:t>a list of products on the National Contingency Plan</a:t>
            </a:r>
          </a:p>
          <a:p>
            <a:r>
              <a:rPr lang="en-US" sz="1400" b="1" dirty="0"/>
              <a:t>(NCP) List. </a:t>
            </a:r>
          </a:p>
          <a:p>
            <a:endParaRPr lang="en-US" sz="1200" b="1" dirty="0"/>
          </a:p>
          <a:p>
            <a:r>
              <a:rPr lang="en-US" sz="1400" b="1" dirty="0"/>
              <a:t>OSE II is listed on the NCP List.</a:t>
            </a:r>
          </a:p>
          <a:p>
            <a:endParaRPr lang="en-US" sz="1400" b="1" dirty="0"/>
          </a:p>
          <a:p>
            <a:r>
              <a:rPr lang="en-US" sz="1400" b="1" dirty="0"/>
              <a:t>A 28-day mass reduction required by the NCP List</a:t>
            </a:r>
          </a:p>
          <a:p>
            <a:r>
              <a:rPr lang="en-US" sz="1400" b="1" dirty="0"/>
              <a:t>concluded that OSE-II significantly reduces</a:t>
            </a:r>
          </a:p>
          <a:p>
            <a:r>
              <a:rPr lang="en-US" sz="1400" b="1" dirty="0"/>
              <a:t>petroleum mass.      See link to US EPA  information on OSE II </a:t>
            </a:r>
            <a:r>
              <a:rPr lang="en-US" sz="1400" b="1" dirty="0">
                <a:hlinkClick r:id="rId2"/>
              </a:rPr>
              <a:t>https://www.osei.us/wp-content/uploads/US-EPA-notebook-with-technical-information-on-OSE-II-highlighted-section-vI-1.pdf</a:t>
            </a:r>
            <a:endParaRPr lang="en-US" sz="1400" b="1" dirty="0"/>
          </a:p>
          <a:p>
            <a:endParaRPr lang="en-US" dirty="0"/>
          </a:p>
        </p:txBody>
      </p:sp>
      <p:sp>
        <p:nvSpPr>
          <p:cNvPr id="5" name="TextBox 4"/>
          <p:cNvSpPr txBox="1"/>
          <p:nvPr/>
        </p:nvSpPr>
        <p:spPr>
          <a:xfrm>
            <a:off x="158743" y="148897"/>
            <a:ext cx="8805506" cy="769441"/>
          </a:xfrm>
          <a:prstGeom prst="rect">
            <a:avLst/>
          </a:prstGeom>
          <a:noFill/>
        </p:spPr>
        <p:txBody>
          <a:bodyPr wrap="square" rtlCol="0">
            <a:spAutoFit/>
          </a:bodyPr>
          <a:lstStyle/>
          <a:p>
            <a:r>
              <a:rPr lang="en-US" sz="1400" b="1" dirty="0">
                <a:solidFill>
                  <a:srgbClr val="008000"/>
                </a:solidFill>
              </a:rPr>
              <a:t>       Missouri Walnut Grove pipeline break Contaminating Under Ground/Ground Water         </a:t>
            </a:r>
          </a:p>
          <a:p>
            <a:r>
              <a:rPr lang="en-US" sz="1400" b="1" dirty="0">
                <a:solidFill>
                  <a:srgbClr val="008000"/>
                </a:solidFill>
              </a:rPr>
              <a:t>                                                                          hydrocarbon Release</a:t>
            </a:r>
          </a:p>
          <a:p>
            <a:endParaRPr lang="en-US" sz="1600" dirty="0"/>
          </a:p>
        </p:txBody>
      </p:sp>
      <p:sp>
        <p:nvSpPr>
          <p:cNvPr id="6" name="TextBox 5"/>
          <p:cNvSpPr txBox="1"/>
          <p:nvPr/>
        </p:nvSpPr>
        <p:spPr>
          <a:xfrm>
            <a:off x="2119671" y="831131"/>
            <a:ext cx="5089079" cy="369332"/>
          </a:xfrm>
          <a:prstGeom prst="rect">
            <a:avLst/>
          </a:prstGeom>
          <a:noFill/>
        </p:spPr>
        <p:txBody>
          <a:bodyPr wrap="square" rtlCol="0">
            <a:spAutoFit/>
          </a:bodyPr>
          <a:lstStyle/>
          <a:p>
            <a:r>
              <a:rPr lang="en-US" dirty="0"/>
              <a:t>OSE II is Listed By The US EPA and is Safe</a:t>
            </a:r>
          </a:p>
        </p:txBody>
      </p:sp>
      <p:sp>
        <p:nvSpPr>
          <p:cNvPr id="7" name="TextBox 6"/>
          <p:cNvSpPr txBox="1"/>
          <p:nvPr/>
        </p:nvSpPr>
        <p:spPr>
          <a:xfrm>
            <a:off x="158743" y="4335517"/>
            <a:ext cx="8805506" cy="2308324"/>
          </a:xfrm>
          <a:prstGeom prst="rect">
            <a:avLst/>
          </a:prstGeom>
          <a:noFill/>
        </p:spPr>
        <p:txBody>
          <a:bodyPr wrap="square" rtlCol="0">
            <a:spAutoFit/>
          </a:bodyPr>
          <a:lstStyle/>
          <a:p>
            <a:r>
              <a:rPr lang="en-US" sz="1600" b="1" dirty="0"/>
              <a:t>Tested by US EPA and found to be</a:t>
            </a:r>
          </a:p>
          <a:p>
            <a:r>
              <a:rPr lang="en-US" sz="1600" b="1" dirty="0"/>
              <a:t>completely non-toxic. See link for the 35 Marine Species Toxicity test  </a:t>
            </a:r>
            <a:r>
              <a:rPr lang="en-US" sz="1600" b="1" dirty="0">
                <a:hlinkClick r:id="rId3"/>
              </a:rPr>
              <a:t>https://www.osei.us/wp-content/uploads/35-toxicity-tests.pdf</a:t>
            </a:r>
            <a:endParaRPr lang="en-US" sz="1600" b="1" dirty="0"/>
          </a:p>
          <a:p>
            <a:r>
              <a:rPr lang="en-US" sz="1600" b="1" dirty="0"/>
              <a:t>Safe for human, animal, plants and</a:t>
            </a:r>
          </a:p>
          <a:p>
            <a:r>
              <a:rPr lang="en-US" sz="1600" b="1" dirty="0"/>
              <a:t>marine life.  See OSHA Letter link </a:t>
            </a:r>
            <a:r>
              <a:rPr lang="en-US" sz="1600" b="1" dirty="0">
                <a:hlinkClick r:id="rId4"/>
              </a:rPr>
              <a:t>https://www.osei.us/tech-library-pdfs/2011/9-OSEI%20Manual_OSHA.pdf</a:t>
            </a:r>
            <a:endParaRPr lang="en-US" sz="1600" b="1" dirty="0"/>
          </a:p>
          <a:p>
            <a:r>
              <a:rPr lang="en-US" sz="1600" b="1" dirty="0"/>
              <a:t>Does not require any special handling or protective equipment.</a:t>
            </a:r>
          </a:p>
          <a:p>
            <a:r>
              <a:rPr lang="en-US" sz="1600" b="1" dirty="0"/>
              <a:t>Can be applied in-situ or ex-situ, depending on the location.</a:t>
            </a:r>
          </a:p>
          <a:p>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5448" y="359103"/>
            <a:ext cx="4059224" cy="369332"/>
          </a:xfrm>
          <a:prstGeom prst="rect">
            <a:avLst/>
          </a:prstGeom>
          <a:noFill/>
        </p:spPr>
        <p:txBody>
          <a:bodyPr wrap="none" rtlCol="0">
            <a:spAutoFit/>
          </a:bodyPr>
          <a:lstStyle/>
          <a:p>
            <a:r>
              <a:rPr lang="en-US" b="1" dirty="0">
                <a:solidFill>
                  <a:srgbClr val="008000"/>
                </a:solidFill>
              </a:rPr>
              <a:t>OSE II Has A Three Phase Attack</a:t>
            </a:r>
          </a:p>
        </p:txBody>
      </p:sp>
      <p:sp>
        <p:nvSpPr>
          <p:cNvPr id="5" name="TextBox 4"/>
          <p:cNvSpPr txBox="1"/>
          <p:nvPr/>
        </p:nvSpPr>
        <p:spPr>
          <a:xfrm>
            <a:off x="166415" y="1471448"/>
            <a:ext cx="8846206" cy="4247317"/>
          </a:xfrm>
          <a:prstGeom prst="rect">
            <a:avLst/>
          </a:prstGeom>
          <a:noFill/>
        </p:spPr>
        <p:txBody>
          <a:bodyPr wrap="square" rtlCol="0">
            <a:spAutoFit/>
          </a:bodyPr>
          <a:lstStyle/>
          <a:p>
            <a:r>
              <a:rPr lang="en-US" b="1" dirty="0"/>
              <a:t>1. Bio surfactants initially attack the molecular structure of the</a:t>
            </a:r>
          </a:p>
          <a:p>
            <a:r>
              <a:rPr lang="en-US" dirty="0"/>
              <a:t>contaminant. This breaks the oil into small particles </a:t>
            </a:r>
            <a:r>
              <a:rPr lang="en-US" b="1" dirty="0"/>
              <a:t>[emulsification],</a:t>
            </a:r>
          </a:p>
          <a:p>
            <a:r>
              <a:rPr lang="en-US" dirty="0"/>
              <a:t>allowing for the break up of the contaminant molecules. This action</a:t>
            </a:r>
          </a:p>
          <a:p>
            <a:r>
              <a:rPr lang="en-US" dirty="0"/>
              <a:t>simultaneously </a:t>
            </a:r>
            <a:r>
              <a:rPr lang="en-US" b="1" dirty="0"/>
              <a:t>reduces the toxicity of the oil/fuel, allowing the indigenous</a:t>
            </a:r>
          </a:p>
          <a:p>
            <a:r>
              <a:rPr lang="en-US" dirty="0"/>
              <a:t>bacteria access to utilize the oil/fuel as their primary food source.</a:t>
            </a:r>
          </a:p>
          <a:p>
            <a:r>
              <a:rPr lang="en-US" b="1" dirty="0"/>
              <a:t>2. Enzymes [over 156] form protein-binding sites to induce the</a:t>
            </a:r>
          </a:p>
          <a:p>
            <a:r>
              <a:rPr lang="en-US" dirty="0"/>
              <a:t>indigenous bacteria to digest the detoxified oil and convert to CO2 and</a:t>
            </a:r>
          </a:p>
          <a:p>
            <a:r>
              <a:rPr lang="en-US" dirty="0"/>
              <a:t>water.</a:t>
            </a:r>
          </a:p>
          <a:p>
            <a:r>
              <a:rPr lang="en-US" b="1" dirty="0"/>
              <a:t>3. Nutrients contained in the OSE II formula accelerate the rapid</a:t>
            </a:r>
          </a:p>
          <a:p>
            <a:r>
              <a:rPr lang="en-US" b="1" dirty="0"/>
              <a:t>growth and colonization of larger populations of indigenous bacteria</a:t>
            </a:r>
          </a:p>
          <a:p>
            <a:r>
              <a:rPr lang="en-US" dirty="0"/>
              <a:t>present at the spill site. When the indigenous bacteria utilize all of the OSE II</a:t>
            </a:r>
          </a:p>
          <a:p>
            <a:r>
              <a:rPr lang="en-US" dirty="0"/>
              <a:t>nutrients for accelerated growth and colonization, the indigenous bacteria</a:t>
            </a:r>
          </a:p>
          <a:p>
            <a:r>
              <a:rPr lang="en-US" dirty="0"/>
              <a:t>convert to the only food source left--- the detoxified contaminant, which</a:t>
            </a:r>
          </a:p>
          <a:p>
            <a:r>
              <a:rPr lang="en-US" dirty="0"/>
              <a:t>subsequently converts to CO2 and water. The bio- remediation process is</a:t>
            </a:r>
          </a:p>
          <a:p>
            <a:r>
              <a:rPr lang="en-US" dirty="0"/>
              <a:t>completed.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6690" y="264734"/>
            <a:ext cx="8417033" cy="338554"/>
          </a:xfrm>
          <a:prstGeom prst="rect">
            <a:avLst/>
          </a:prstGeom>
          <a:noFill/>
        </p:spPr>
        <p:txBody>
          <a:bodyPr wrap="square" rtlCol="0">
            <a:spAutoFit/>
          </a:bodyPr>
          <a:lstStyle/>
          <a:p>
            <a:r>
              <a:rPr lang="en-US" sz="1600" b="1" dirty="0">
                <a:solidFill>
                  <a:srgbClr val="008000"/>
                </a:solidFill>
              </a:rPr>
              <a:t>OSE </a:t>
            </a:r>
            <a:r>
              <a:rPr lang="en-US" sz="1600" b="1" dirty="0" err="1">
                <a:solidFill>
                  <a:srgbClr val="008000"/>
                </a:solidFill>
              </a:rPr>
              <a:t>II’s</a:t>
            </a:r>
            <a:r>
              <a:rPr lang="en-US" sz="1600" b="1" dirty="0">
                <a:solidFill>
                  <a:srgbClr val="008000"/>
                </a:solidFill>
              </a:rPr>
              <a:t> Bio Surfactant Are Produced by a Combination of Plant and Animals</a:t>
            </a:r>
          </a:p>
        </p:txBody>
      </p:sp>
      <p:sp>
        <p:nvSpPr>
          <p:cNvPr id="5" name="TextBox 4"/>
          <p:cNvSpPr txBox="1"/>
          <p:nvPr/>
        </p:nvSpPr>
        <p:spPr>
          <a:xfrm>
            <a:off x="271517" y="983867"/>
            <a:ext cx="8931953" cy="2308324"/>
          </a:xfrm>
          <a:prstGeom prst="rect">
            <a:avLst/>
          </a:prstGeom>
          <a:noFill/>
        </p:spPr>
        <p:txBody>
          <a:bodyPr wrap="square" rtlCol="0">
            <a:spAutoFit/>
          </a:bodyPr>
          <a:lstStyle/>
          <a:p>
            <a:r>
              <a:rPr lang="en-US" dirty="0"/>
              <a:t>Oil Spill Eater International (OSEI) utilizes bio surfactants as its first mode of</a:t>
            </a:r>
          </a:p>
          <a:p>
            <a:r>
              <a:rPr lang="en-US" dirty="0"/>
              <a:t>action in the Oil Spill Eater II product. The bio surfactants initiate micelle</a:t>
            </a:r>
          </a:p>
          <a:p>
            <a:r>
              <a:rPr lang="en-US" dirty="0"/>
              <a:t>formation when introduced into an oil/water environment. Micelles are activated</a:t>
            </a:r>
          </a:p>
          <a:p>
            <a:r>
              <a:rPr lang="en-US" dirty="0"/>
              <a:t>when mixed with a sufficient amount of water such that each micelle is then</a:t>
            </a:r>
          </a:p>
          <a:p>
            <a:r>
              <a:rPr lang="en-US" dirty="0"/>
              <a:t>completely surrounded by a thin layer of water molecules. </a:t>
            </a:r>
            <a:r>
              <a:rPr lang="en-US" b="1" dirty="0"/>
              <a:t>The outside of the</a:t>
            </a:r>
          </a:p>
          <a:p>
            <a:r>
              <a:rPr lang="en-US" b="1" dirty="0"/>
              <a:t>micelle is hydrophilic, meaning it likes water, while the interior portion is</a:t>
            </a:r>
          </a:p>
          <a:p>
            <a:r>
              <a:rPr lang="en-US" b="1" dirty="0"/>
              <a:t>hydrophobic, meaning it avoids water. This provides a way to dissolve</a:t>
            </a:r>
          </a:p>
          <a:p>
            <a:r>
              <a:rPr lang="en-US" dirty="0"/>
              <a:t>molecules, like fats, oils and grease that do not like water, in water.</a:t>
            </a:r>
          </a:p>
        </p:txBody>
      </p:sp>
      <p:pic>
        <p:nvPicPr>
          <p:cNvPr id="6" name="Picture 5" descr="Screen Shot 2021-11-15 at 2.26.44 PM.png"/>
          <p:cNvPicPr>
            <a:picLocks noChangeAspect="1"/>
          </p:cNvPicPr>
          <p:nvPr/>
        </p:nvPicPr>
        <p:blipFill>
          <a:blip r:embed="rId2"/>
          <a:stretch>
            <a:fillRect/>
          </a:stretch>
        </p:blipFill>
        <p:spPr>
          <a:xfrm>
            <a:off x="271516" y="3416702"/>
            <a:ext cx="8592207" cy="29694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0"/>
            <a:ext cx="7391400" cy="1219200"/>
          </a:xfrm>
          <a:prstGeom prst="rect">
            <a:avLst/>
          </a:prstGeom>
        </p:spPr>
        <p:txBody>
          <a:bodyPr rIns="91440" anchor="b">
            <a:noAutofit/>
            <a:scene3d>
              <a:camera prst="orthographicFront"/>
              <a:lightRig rig="soft" dir="t">
                <a:rot lat="0" lon="0" rev="2400000"/>
              </a:lightRig>
            </a:scene3d>
            <a:sp3d>
              <a:bevelT w="19050" h="12700"/>
            </a:sp3d>
          </a:bodyPr>
          <a:lstStyle/>
          <a:p>
            <a:pPr marL="53975" marR="0" lvl="0" indent="-53975" algn="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8000"/>
                </a:solidFill>
                <a:effectLst>
                  <a:outerShdw blurRad="38100" dist="25500" dir="5400000" algn="tl" rotWithShape="0">
                    <a:srgbClr val="000000">
                      <a:satMod val="180000"/>
                      <a:alpha val="75000"/>
                    </a:srgbClr>
                  </a:outerShdw>
                </a:effectLst>
                <a:uLnTx/>
                <a:uFillTx/>
                <a:latin typeface="+mj-lt"/>
                <a:ea typeface="ＭＳ Ｐゴシック" pitchFamily="-107" charset="-128"/>
                <a:cs typeface="ＭＳ Ｐゴシック" pitchFamily="-107" charset="-128"/>
              </a:rPr>
              <a:t>Walnut Grove Missouri ground</a:t>
            </a:r>
          </a:p>
          <a:p>
            <a:pPr marL="53975" marR="0" lvl="0" indent="-53975" algn="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8000"/>
                </a:solidFill>
                <a:effectLst>
                  <a:outerShdw blurRad="38100" dist="25500" dir="5400000" algn="tl" rotWithShape="0">
                    <a:srgbClr val="000000">
                      <a:satMod val="180000"/>
                      <a:alpha val="75000"/>
                    </a:srgbClr>
                  </a:outerShdw>
                </a:effectLst>
                <a:uLnTx/>
                <a:uFillTx/>
                <a:latin typeface="+mj-lt"/>
                <a:ea typeface="ＭＳ Ｐゴシック" pitchFamily="-107" charset="-128"/>
                <a:cs typeface="ＭＳ Ｐゴシック" pitchFamily="-107" charset="-128"/>
              </a:rPr>
              <a:t>Water Clean up with OSE II</a:t>
            </a:r>
          </a:p>
        </p:txBody>
      </p:sp>
      <p:sp>
        <p:nvSpPr>
          <p:cNvPr id="5" name="Content Placeholder 2"/>
          <p:cNvSpPr txBox="1">
            <a:spLocks/>
          </p:cNvSpPr>
          <p:nvPr/>
        </p:nvSpPr>
        <p:spPr bwMode="auto">
          <a:xfrm>
            <a:off x="457200" y="1219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These slides are from </a:t>
            </a:r>
            <a:r>
              <a:rPr kumimoji="0" lang="en-US" sz="1800" b="1" i="0" u="none" strike="noStrike" kern="1200" cap="none" spc="0" normalizeH="0" baseline="0" noProof="0" dirty="0" err="1">
                <a:ln>
                  <a:noFill/>
                </a:ln>
                <a:solidFill>
                  <a:schemeClr val="tx1"/>
                </a:solidFill>
                <a:effectLst/>
                <a:uLnTx/>
                <a:uFillTx/>
                <a:latin typeface="+mn-lt"/>
                <a:ea typeface="ＭＳ Ｐゴシック" pitchFamily="-104" charset="-128"/>
                <a:cs typeface="ＭＳ Ｐゴシック" pitchFamily="-104" charset="-128"/>
              </a:rPr>
              <a:t>exerpts</a:t>
            </a:r>
            <a:r>
              <a:rPr kumimoji="0" lang="en-US" sz="1800" b="1"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 from the site parameters document for this site.</a:t>
            </a: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I. Parameters of contaminated site:</a:t>
            </a: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  Source of information, the OSEI site parameters document filled out by Bob Lanning. Groundwater is regional shallow bedrock aquifer.  Residual gasoline, diesel fuel-jet fuel product occurs sporadically at bedrock surface and in bedrock in area 650 ft </a:t>
            </a:r>
            <a:r>
              <a:rPr kumimoji="0" lang="en-US" sz="1800" b="0" i="0" u="none" strike="noStrike" kern="1200" cap="none" spc="0" normalizeH="0" baseline="0" noProof="0" dirty="0" err="1">
                <a:ln>
                  <a:noFill/>
                </a:ln>
                <a:solidFill>
                  <a:schemeClr val="tx1"/>
                </a:solidFill>
                <a:effectLst/>
                <a:uLnTx/>
                <a:uFillTx/>
                <a:latin typeface="+mn-lt"/>
                <a:ea typeface="ＭＳ Ｐゴシック" pitchFamily="-104" charset="-128"/>
                <a:cs typeface="ＭＳ Ｐゴシック" pitchFamily="-104" charset="-128"/>
              </a:rPr>
              <a:t>x</a:t>
            </a: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 120 ft area.  Main bedrock groundwater plume is 1,000 ft </a:t>
            </a:r>
            <a:r>
              <a:rPr kumimoji="0" lang="en-US" sz="1800" b="0" i="0" u="none" strike="noStrike" kern="1200" cap="none" spc="0" normalizeH="0" baseline="0" noProof="0" dirty="0" err="1">
                <a:ln>
                  <a:noFill/>
                </a:ln>
                <a:solidFill>
                  <a:schemeClr val="tx1"/>
                </a:solidFill>
                <a:effectLst/>
                <a:uLnTx/>
                <a:uFillTx/>
                <a:latin typeface="+mn-lt"/>
                <a:ea typeface="ＭＳ Ｐゴシック" pitchFamily="-104" charset="-128"/>
                <a:cs typeface="ＭＳ Ｐゴシック" pitchFamily="-104" charset="-128"/>
              </a:rPr>
              <a:t>x</a:t>
            </a: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 300 ft in size with some narrow </a:t>
            </a:r>
            <a:r>
              <a:rPr kumimoji="0" lang="en-US" sz="1800" b="0" i="0" u="none" strike="noStrike" kern="1200" cap="none" spc="0" normalizeH="0" baseline="0" noProof="0" dirty="0" err="1">
                <a:ln>
                  <a:noFill/>
                </a:ln>
                <a:solidFill>
                  <a:schemeClr val="tx1"/>
                </a:solidFill>
                <a:effectLst/>
                <a:uLnTx/>
                <a:uFillTx/>
                <a:latin typeface="+mn-lt"/>
                <a:ea typeface="ＭＳ Ｐゴシック" pitchFamily="-104" charset="-128"/>
                <a:cs typeface="ＭＳ Ｐゴシック" pitchFamily="-104" charset="-128"/>
              </a:rPr>
              <a:t>karst</a:t>
            </a: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 connections further (spring is 1,500 ft away), depth is ma 50 ft. The down gradient is North to southwest. There are three seep holes that have been used as application sources.</a:t>
            </a: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IV. Procedure:</a:t>
            </a:r>
            <a:endPar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endParaRP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1. Set up aerators with plastic tubes to inject air into the 3 injection Seep/wells. There should not be air </a:t>
            </a:r>
            <a:r>
              <a:rPr kumimoji="0" lang="en-US" sz="1800" b="0" i="0" u="none" strike="noStrike" kern="1200" cap="none" spc="0" normalizeH="0" baseline="0" noProof="0" dirty="0" err="1">
                <a:ln>
                  <a:noFill/>
                </a:ln>
                <a:solidFill>
                  <a:schemeClr val="tx1"/>
                </a:solidFill>
                <a:effectLst/>
                <a:uLnTx/>
                <a:uFillTx/>
                <a:latin typeface="+mn-lt"/>
                <a:ea typeface="ＭＳ Ｐゴシック" pitchFamily="-104" charset="-128"/>
                <a:cs typeface="ＭＳ Ｐゴシック" pitchFamily="-104" charset="-128"/>
              </a:rPr>
              <a:t>sparging</a:t>
            </a: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 just constant air, and turn on the aerator/aerator’s.</a:t>
            </a: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2. Extract the 1100 gallons or an amount close to this amount gallons of water from a nearby fresh water source, creek, river, stream, or lake/reservoir, well with bacteria in the water.</a:t>
            </a: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3. Add the 2, 55 gallon  drums or 110 gallons of OSE II to the water tank if you are not using an </a:t>
            </a:r>
            <a:r>
              <a:rPr kumimoji="0" lang="en-US" sz="1800" b="0" i="0" u="none" strike="noStrike" kern="1200" cap="none" spc="0" normalizeH="0" baseline="0" noProof="0" dirty="0" err="1">
                <a:ln>
                  <a:noFill/>
                </a:ln>
                <a:solidFill>
                  <a:schemeClr val="tx1"/>
                </a:solidFill>
                <a:effectLst/>
                <a:uLnTx/>
                <a:uFillTx/>
                <a:latin typeface="+mn-lt"/>
                <a:ea typeface="ＭＳ Ｐゴシック" pitchFamily="-104" charset="-128"/>
                <a:cs typeface="ＭＳ Ｐゴシック" pitchFamily="-104" charset="-128"/>
              </a:rPr>
              <a:t>eductor</a:t>
            </a:r>
            <a:r>
              <a:rPr kumimoji="0" lang="en-US" sz="18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rPr>
              <a:t>/induction system, and mix thoroughly with paddle.</a:t>
            </a: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pitchFamily="-104"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104" charset="-128"/>
              <a:cs typeface="ＭＳ Ｐゴシック" pitchFamily="-10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6866" y="2820306"/>
            <a:ext cx="8822499" cy="3108544"/>
          </a:xfrm>
          <a:prstGeom prst="rect">
            <a:avLst/>
          </a:prstGeom>
        </p:spPr>
        <p:txBody>
          <a:bodyPr wrap="square">
            <a:spAutoFit/>
          </a:bodyPr>
          <a:lstStyle/>
          <a:p>
            <a:endParaRPr lang="en-US" sz="1600" b="1" dirty="0"/>
          </a:p>
          <a:p>
            <a:r>
              <a:rPr lang="en-US" b="1" dirty="0"/>
              <a:t>Note half of the required OSE II and water mixture per area will be added on day</a:t>
            </a:r>
          </a:p>
          <a:p>
            <a:endParaRPr lang="en-US" b="1" dirty="0"/>
          </a:p>
          <a:p>
            <a:r>
              <a:rPr lang="en-US" b="1" dirty="0"/>
              <a:t>One and the other half of the OSE II and water mixture will be added 24 hours later .</a:t>
            </a:r>
          </a:p>
          <a:p>
            <a:r>
              <a:rPr lang="en-US" b="1" dirty="0"/>
              <a:t>. </a:t>
            </a:r>
            <a:endParaRPr lang="en-US" dirty="0"/>
          </a:p>
          <a:p>
            <a:r>
              <a:rPr lang="en-US" dirty="0"/>
              <a:t>4. Add 200 gallons of the OSE II and fresh water mixture to each of the three Seep’s/ wells, 1, 2, and 3 for a total volume of 600 gallons  Seeps for a second time, the entire contents of the water tank/truck should be emptied into the </a:t>
            </a:r>
            <a:r>
              <a:rPr lang="en-US" dirty="0" err="1"/>
              <a:t>Seep”s</a:t>
            </a:r>
            <a:r>
              <a:rPr lang="en-US" dirty="0"/>
              <a:t>/wells for a</a:t>
            </a:r>
          </a:p>
          <a:p>
            <a:r>
              <a:rPr lang="en-US" dirty="0"/>
              <a:t>total volume of 600 gallons</a:t>
            </a:r>
            <a:r>
              <a:rPr lang="en-US" sz="1600" dirty="0"/>
              <a:t>.</a:t>
            </a:r>
          </a:p>
        </p:txBody>
      </p:sp>
      <p:sp>
        <p:nvSpPr>
          <p:cNvPr id="5" name="Rectangle 4"/>
          <p:cNvSpPr/>
          <p:nvPr/>
        </p:nvSpPr>
        <p:spPr>
          <a:xfrm>
            <a:off x="166865" y="388283"/>
            <a:ext cx="8822500" cy="2308324"/>
          </a:xfrm>
          <a:prstGeom prst="rect">
            <a:avLst/>
          </a:prstGeom>
        </p:spPr>
        <p:txBody>
          <a:bodyPr wrap="square">
            <a:spAutoFit/>
          </a:bodyPr>
          <a:lstStyle/>
          <a:p>
            <a:pPr>
              <a:defRPr/>
            </a:pPr>
            <a:r>
              <a:rPr lang="en-US" b="1" dirty="0">
                <a:latin typeface="Arial" pitchFamily="-93" charset="0"/>
                <a:ea typeface="Arial" pitchFamily="-93" charset="0"/>
                <a:cs typeface="Arial" pitchFamily="-93" charset="0"/>
              </a:rPr>
              <a:t>IV. Procedure:</a:t>
            </a:r>
            <a:endParaRPr lang="en-US" dirty="0">
              <a:latin typeface="Arial" pitchFamily="-93" charset="0"/>
              <a:ea typeface="Arial" pitchFamily="-93" charset="0"/>
              <a:cs typeface="Arial" pitchFamily="-93" charset="0"/>
            </a:endParaRPr>
          </a:p>
          <a:p>
            <a:pPr marL="457200" indent="-457200">
              <a:defRPr/>
            </a:pPr>
            <a:r>
              <a:rPr lang="en-US" dirty="0">
                <a:latin typeface="Arial" pitchFamily="-93" charset="0"/>
                <a:ea typeface="Arial" pitchFamily="-93" charset="0"/>
                <a:cs typeface="Arial" pitchFamily="-93" charset="0"/>
              </a:rPr>
              <a:t>1. Set up aerators with plastic tubes to inject air into the 3 injection Seep/wells. There</a:t>
            </a:r>
          </a:p>
          <a:p>
            <a:pPr marL="457200" indent="-457200">
              <a:defRPr/>
            </a:pPr>
            <a:r>
              <a:rPr lang="en-US" dirty="0">
                <a:latin typeface="Arial" pitchFamily="-93" charset="0"/>
                <a:ea typeface="Arial" pitchFamily="-93" charset="0"/>
                <a:cs typeface="Arial" pitchFamily="-93" charset="0"/>
              </a:rPr>
              <a:t>should not be air </a:t>
            </a:r>
            <a:r>
              <a:rPr lang="en-US" dirty="0" err="1">
                <a:latin typeface="Arial" pitchFamily="-93" charset="0"/>
                <a:ea typeface="Arial" pitchFamily="-93" charset="0"/>
                <a:cs typeface="Arial" pitchFamily="-93" charset="0"/>
              </a:rPr>
              <a:t>sparging</a:t>
            </a:r>
            <a:r>
              <a:rPr lang="en-US" dirty="0">
                <a:latin typeface="Arial" pitchFamily="-93" charset="0"/>
                <a:ea typeface="Arial" pitchFamily="-93" charset="0"/>
                <a:cs typeface="Arial" pitchFamily="-93" charset="0"/>
              </a:rPr>
              <a:t> just constant air, and turn on the aerator/aerator’s.</a:t>
            </a:r>
          </a:p>
          <a:p>
            <a:pPr>
              <a:defRPr/>
            </a:pPr>
            <a:r>
              <a:rPr lang="en-US" dirty="0">
                <a:latin typeface="Arial" pitchFamily="-93" charset="0"/>
                <a:ea typeface="Arial" pitchFamily="-93" charset="0"/>
                <a:cs typeface="Arial" pitchFamily="-93" charset="0"/>
              </a:rPr>
              <a:t>2. Extract the 1100 gallons or an amount close to this amount gallons of water from</a:t>
            </a:r>
          </a:p>
          <a:p>
            <a:pPr>
              <a:defRPr/>
            </a:pPr>
            <a:r>
              <a:rPr lang="en-US" dirty="0">
                <a:latin typeface="Arial" pitchFamily="-93" charset="0"/>
                <a:ea typeface="Arial" pitchFamily="-93" charset="0"/>
                <a:cs typeface="Arial" pitchFamily="-93" charset="0"/>
              </a:rPr>
              <a:t>a nearby fresh water source, creek, river, stream, or lake/reservoir, well with bacteria in the water.</a:t>
            </a:r>
          </a:p>
          <a:p>
            <a:pPr>
              <a:defRPr/>
            </a:pPr>
            <a:r>
              <a:rPr lang="en-US" dirty="0">
                <a:latin typeface="Arial" pitchFamily="-93" charset="0"/>
                <a:ea typeface="Arial" pitchFamily="-93" charset="0"/>
                <a:cs typeface="Arial" pitchFamily="-93" charset="0"/>
              </a:rPr>
              <a:t>3. Add the 2, 55 gallon  drums or 110 gallons of OSE II to the water tank if you are not using an </a:t>
            </a:r>
            <a:r>
              <a:rPr lang="en-US" dirty="0" err="1">
                <a:latin typeface="Arial" pitchFamily="-93" charset="0"/>
                <a:ea typeface="Arial" pitchFamily="-93" charset="0"/>
                <a:cs typeface="Arial" pitchFamily="-93" charset="0"/>
              </a:rPr>
              <a:t>eductor</a:t>
            </a:r>
            <a:r>
              <a:rPr lang="en-US" dirty="0">
                <a:latin typeface="Arial" pitchFamily="-93" charset="0"/>
                <a:ea typeface="Arial" pitchFamily="-93" charset="0"/>
                <a:cs typeface="Arial" pitchFamily="-93" charset="0"/>
              </a:rPr>
              <a:t>/induction system, and mix thoroughly with paddle.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44309" y="1443138"/>
            <a:ext cx="3315345" cy="4271690"/>
          </a:xfrm>
          <a:prstGeom prst="rect">
            <a:avLst/>
          </a:prstGeom>
          <a:noFill/>
        </p:spPr>
        <p:txBody>
          <a:bodyPr wrap="square" rtlCol="0">
            <a:spAutoFit/>
          </a:bodyPr>
          <a:lstStyle/>
          <a:p>
            <a:endParaRPr lang="en-US" dirty="0"/>
          </a:p>
        </p:txBody>
      </p:sp>
      <p:pic>
        <p:nvPicPr>
          <p:cNvPr id="8" name="Picture 7" descr="80419_PipelineDrain2-1Apr2015.jpeg"/>
          <p:cNvPicPr>
            <a:picLocks noChangeAspect="1"/>
          </p:cNvPicPr>
          <p:nvPr/>
        </p:nvPicPr>
        <p:blipFill>
          <a:blip r:embed="rId2"/>
          <a:stretch>
            <a:fillRect/>
          </a:stretch>
        </p:blipFill>
        <p:spPr>
          <a:xfrm>
            <a:off x="233175" y="639113"/>
            <a:ext cx="2622185" cy="2664347"/>
          </a:xfrm>
          <a:prstGeom prst="rect">
            <a:avLst/>
          </a:prstGeom>
        </p:spPr>
      </p:pic>
      <p:sp>
        <p:nvSpPr>
          <p:cNvPr id="9" name="TextBox 8"/>
          <p:cNvSpPr txBox="1"/>
          <p:nvPr/>
        </p:nvSpPr>
        <p:spPr>
          <a:xfrm>
            <a:off x="233175" y="3303461"/>
            <a:ext cx="2447876" cy="276999"/>
          </a:xfrm>
          <a:prstGeom prst="rect">
            <a:avLst/>
          </a:prstGeom>
          <a:noFill/>
        </p:spPr>
        <p:txBody>
          <a:bodyPr wrap="square" rtlCol="0">
            <a:spAutoFit/>
          </a:bodyPr>
          <a:lstStyle/>
          <a:p>
            <a:r>
              <a:rPr lang="en-US" sz="1200" dirty="0"/>
              <a:t>Drain established for the pipeline</a:t>
            </a:r>
          </a:p>
        </p:txBody>
      </p:sp>
      <p:pic>
        <p:nvPicPr>
          <p:cNvPr id="10" name="Picture 9" descr="Pipeline-viewNE-uphill-Feb2014.jpeg"/>
          <p:cNvPicPr>
            <a:picLocks noChangeAspect="1"/>
          </p:cNvPicPr>
          <p:nvPr/>
        </p:nvPicPr>
        <p:blipFill>
          <a:blip r:embed="rId3"/>
          <a:stretch>
            <a:fillRect/>
          </a:stretch>
        </p:blipFill>
        <p:spPr>
          <a:xfrm>
            <a:off x="3021368" y="651537"/>
            <a:ext cx="2764056" cy="2651923"/>
          </a:xfrm>
          <a:prstGeom prst="rect">
            <a:avLst/>
          </a:prstGeom>
        </p:spPr>
      </p:pic>
      <p:pic>
        <p:nvPicPr>
          <p:cNvPr id="15" name="Picture 14" descr="Pipeline-viewSW-2008.jpeg"/>
          <p:cNvPicPr>
            <a:picLocks noChangeAspect="1"/>
          </p:cNvPicPr>
          <p:nvPr/>
        </p:nvPicPr>
        <p:blipFill>
          <a:blip r:embed="rId4"/>
          <a:stretch>
            <a:fillRect/>
          </a:stretch>
        </p:blipFill>
        <p:spPr>
          <a:xfrm>
            <a:off x="5901631" y="651537"/>
            <a:ext cx="2954965" cy="2651923"/>
          </a:xfrm>
          <a:prstGeom prst="rect">
            <a:avLst/>
          </a:prstGeom>
        </p:spPr>
      </p:pic>
      <p:sp>
        <p:nvSpPr>
          <p:cNvPr id="16" name="TextBox 15"/>
          <p:cNvSpPr txBox="1"/>
          <p:nvPr/>
        </p:nvSpPr>
        <p:spPr>
          <a:xfrm>
            <a:off x="3021368" y="3303461"/>
            <a:ext cx="2764055" cy="646331"/>
          </a:xfrm>
          <a:prstGeom prst="rect">
            <a:avLst/>
          </a:prstGeom>
          <a:noFill/>
        </p:spPr>
        <p:txBody>
          <a:bodyPr wrap="square" rtlCol="0">
            <a:spAutoFit/>
          </a:bodyPr>
          <a:lstStyle/>
          <a:p>
            <a:r>
              <a:rPr lang="en-US" sz="1200" dirty="0"/>
              <a:t>Pipeline view traversing a down hill gradient where under ground break occurred</a:t>
            </a:r>
          </a:p>
        </p:txBody>
      </p:sp>
      <p:sp>
        <p:nvSpPr>
          <p:cNvPr id="17" name="TextBox 16"/>
          <p:cNvSpPr txBox="1"/>
          <p:nvPr/>
        </p:nvSpPr>
        <p:spPr>
          <a:xfrm>
            <a:off x="5901632" y="3303461"/>
            <a:ext cx="2954964" cy="276999"/>
          </a:xfrm>
          <a:prstGeom prst="rect">
            <a:avLst/>
          </a:prstGeom>
          <a:noFill/>
        </p:spPr>
        <p:txBody>
          <a:bodyPr wrap="square" rtlCol="0">
            <a:spAutoFit/>
          </a:bodyPr>
          <a:lstStyle/>
          <a:p>
            <a:r>
              <a:rPr lang="en-US" sz="1200" dirty="0"/>
              <a:t>Pipeline release covered a large area</a:t>
            </a:r>
          </a:p>
        </p:txBody>
      </p:sp>
      <p:pic>
        <p:nvPicPr>
          <p:cNvPr id="18" name="Picture 17" descr="80419-EXPLORE-GW_IMPACT-Fig2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33175" y="3580461"/>
            <a:ext cx="2622185" cy="2885358"/>
          </a:xfrm>
          <a:prstGeom prst="rect">
            <a:avLst/>
          </a:prstGeom>
        </p:spPr>
      </p:pic>
      <p:sp>
        <p:nvSpPr>
          <p:cNvPr id="19" name="TextBox 18"/>
          <p:cNvSpPr txBox="1"/>
          <p:nvPr/>
        </p:nvSpPr>
        <p:spPr>
          <a:xfrm>
            <a:off x="544309" y="158755"/>
            <a:ext cx="8429277" cy="369332"/>
          </a:xfrm>
          <a:prstGeom prst="rect">
            <a:avLst/>
          </a:prstGeom>
          <a:noFill/>
        </p:spPr>
        <p:txBody>
          <a:bodyPr wrap="square" rtlCol="0">
            <a:spAutoFit/>
          </a:bodyPr>
          <a:lstStyle/>
          <a:p>
            <a:r>
              <a:rPr lang="en-US" dirty="0">
                <a:solidFill>
                  <a:srgbClr val="008000"/>
                </a:solidFill>
              </a:rPr>
              <a:t>Walnut Hill Grove Pipeline Break and Under Ground/Ground Water Release</a:t>
            </a:r>
          </a:p>
        </p:txBody>
      </p:sp>
      <p:pic>
        <p:nvPicPr>
          <p:cNvPr id="20" name="Picture 19" descr="80419-EXPLORE-RESIDUAL_LNAPL-Fig3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3021367" y="3949792"/>
            <a:ext cx="2764055" cy="2516027"/>
          </a:xfrm>
          <a:prstGeom prst="rect">
            <a:avLst/>
          </a:prstGeom>
        </p:spPr>
      </p:pic>
      <p:pic>
        <p:nvPicPr>
          <p:cNvPr id="21" name="Picture 20" descr="80419-EXPLORE-SITE_REFERENCE_DIAGRA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901632" y="3580461"/>
            <a:ext cx="2954964" cy="28853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779" y="289495"/>
            <a:ext cx="8813378" cy="400110"/>
          </a:xfrm>
          <a:prstGeom prst="rect">
            <a:avLst/>
          </a:prstGeom>
          <a:noFill/>
        </p:spPr>
        <p:txBody>
          <a:bodyPr wrap="square" rtlCol="0">
            <a:spAutoFit/>
          </a:bodyPr>
          <a:lstStyle/>
          <a:p>
            <a:r>
              <a:rPr lang="en-US" sz="2000" dirty="0">
                <a:solidFill>
                  <a:srgbClr val="008000"/>
                </a:solidFill>
              </a:rPr>
              <a:t>Walnut Hill Grove Pipeline Break and Under Ground/Ground Water Release</a:t>
            </a:r>
          </a:p>
        </p:txBody>
      </p:sp>
      <p:pic>
        <p:nvPicPr>
          <p:cNvPr id="5" name="Picture 4" descr="Fig 2 - Hydrogeol_Profil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1024767"/>
            <a:ext cx="9144000" cy="58332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07286" y="207504"/>
            <a:ext cx="6433716" cy="923330"/>
          </a:xfrm>
          <a:prstGeom prst="rect">
            <a:avLst/>
          </a:prstGeom>
          <a:noFill/>
        </p:spPr>
        <p:txBody>
          <a:bodyPr wrap="square" rtlCol="0">
            <a:spAutoFit/>
          </a:bodyPr>
          <a:lstStyle/>
          <a:p>
            <a:r>
              <a:rPr lang="en-US" dirty="0">
                <a:solidFill>
                  <a:srgbClr val="008000"/>
                </a:solidFill>
              </a:rPr>
              <a:t>Walnut Hill Grove Pipeline Break and Under Ground Release</a:t>
            </a:r>
          </a:p>
          <a:p>
            <a:r>
              <a:rPr lang="en-US" dirty="0">
                <a:solidFill>
                  <a:srgbClr val="008000"/>
                </a:solidFill>
              </a:rPr>
              <a:t>                                          Test Results</a:t>
            </a:r>
          </a:p>
          <a:p>
            <a:r>
              <a:rPr lang="en-US" dirty="0"/>
              <a:t> </a:t>
            </a:r>
          </a:p>
        </p:txBody>
      </p:sp>
      <p:pic>
        <p:nvPicPr>
          <p:cNvPr id="6" name="Picture 5" descr="Fig 15 - IROX_GW-Che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054307" y="859434"/>
            <a:ext cx="4575502" cy="5642723"/>
          </a:xfrm>
          <a:prstGeom prst="rect">
            <a:avLst/>
          </a:prstGeom>
        </p:spPr>
      </p:pic>
      <p:sp>
        <p:nvSpPr>
          <p:cNvPr id="7" name="TextBox 6"/>
          <p:cNvSpPr txBox="1"/>
          <p:nvPr/>
        </p:nvSpPr>
        <p:spPr>
          <a:xfrm>
            <a:off x="214768" y="2670826"/>
            <a:ext cx="2194374" cy="2308324"/>
          </a:xfrm>
          <a:prstGeom prst="rect">
            <a:avLst/>
          </a:prstGeom>
          <a:noFill/>
        </p:spPr>
        <p:txBody>
          <a:bodyPr wrap="square" rtlCol="0">
            <a:spAutoFit/>
          </a:bodyPr>
          <a:lstStyle/>
          <a:p>
            <a:r>
              <a:rPr lang="en-US" dirty="0">
                <a:solidFill>
                  <a:srgbClr val="0000FF"/>
                </a:solidFill>
              </a:rPr>
              <a:t>OSE II reduced the target contaminants below drinking water standards 20 days after application</a:t>
            </a:r>
          </a:p>
          <a:p>
            <a:endParaRPr lang="en-US" dirty="0"/>
          </a:p>
        </p:txBody>
      </p:sp>
      <p:sp>
        <p:nvSpPr>
          <p:cNvPr id="8" name="TextBox 7"/>
          <p:cNvSpPr txBox="1"/>
          <p:nvPr/>
        </p:nvSpPr>
        <p:spPr>
          <a:xfrm>
            <a:off x="6235252" y="2797625"/>
            <a:ext cx="2759552" cy="2031325"/>
          </a:xfrm>
          <a:prstGeom prst="rect">
            <a:avLst/>
          </a:prstGeom>
          <a:noFill/>
        </p:spPr>
        <p:txBody>
          <a:bodyPr wrap="square" rtlCol="0">
            <a:spAutoFit/>
          </a:bodyPr>
          <a:lstStyle/>
          <a:p>
            <a:r>
              <a:rPr lang="en-US" dirty="0"/>
              <a:t>Missouri DNR closed the site in 45 days after applying OSE II, due to the great results that far exceeded the States standards for ground water clean up</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8136</TotalTime>
  <Words>3035</Words>
  <Application>Microsoft Office PowerPoint</Application>
  <PresentationFormat>On-screen Show (4:3)</PresentationFormat>
  <Paragraphs>159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Cambria</vt:lpstr>
      <vt:lpstr>Georgia</vt:lpstr>
      <vt:lpstr>Times New Roman</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OSEI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Pedigo</dc:creator>
  <cp:lastModifiedBy>Owen Benatar</cp:lastModifiedBy>
  <cp:revision>26</cp:revision>
  <dcterms:created xsi:type="dcterms:W3CDTF">2021-11-11T03:34:55Z</dcterms:created>
  <dcterms:modified xsi:type="dcterms:W3CDTF">2021-11-18T20:49:01Z</dcterms:modified>
</cp:coreProperties>
</file>