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07C-44CF-9E47-A6CA-016955A498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541-9CA8-394D-8CEB-BE9D38FA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07C-44CF-9E47-A6CA-016955A498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541-9CA8-394D-8CEB-BE9D38FA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07C-44CF-9E47-A6CA-016955A498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541-9CA8-394D-8CEB-BE9D38FA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07C-44CF-9E47-A6CA-016955A498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541-9CA8-394D-8CEB-BE9D38FA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07C-44CF-9E47-A6CA-016955A498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541-9CA8-394D-8CEB-BE9D38FA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07C-44CF-9E47-A6CA-016955A498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541-9CA8-394D-8CEB-BE9D38FA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07C-44CF-9E47-A6CA-016955A498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541-9CA8-394D-8CEB-BE9D38FA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07C-44CF-9E47-A6CA-016955A498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541-9CA8-394D-8CEB-BE9D38FA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07C-44CF-9E47-A6CA-016955A498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541-9CA8-394D-8CEB-BE9D38FA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07C-44CF-9E47-A6CA-016955A498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541-9CA8-394D-8CEB-BE9D38FA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07C-44CF-9E47-A6CA-016955A498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541-9CA8-394D-8CEB-BE9D38FA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007C-44CF-9E47-A6CA-016955A498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6541-9CA8-394D-8CEB-BE9D38FA02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seicorp@msn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ei.us/wp-content/uploads/35-toxicity-tests.pdf" TargetMode="External"/><Relationship Id="rId2" Type="http://schemas.openxmlformats.org/officeDocument/2006/relationships/hyperlink" Target="https://www.osei.us/wp-content/uploads/US-EPA-notebook-with-technical-information-on-OSE-II-highlighted-section-vI-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osei.us/tech-library-pdfs/2011/9-OSEI%20Manual_OSHA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368" y="2886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55" y="730117"/>
            <a:ext cx="2460225" cy="144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964826" y="468638"/>
            <a:ext cx="1942254" cy="170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4" charset="0"/>
              <a:ea typeface="Times New Roman" pitchFamily="-1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4" charset="0"/>
                <a:ea typeface="Times New Roman" pitchFamily="-104" charset="0"/>
              </a:rPr>
              <a:t>P.O. Box 515429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4" charset="0"/>
                <a:ea typeface="Times New Roman" pitchFamily="-104" charset="0"/>
              </a:rPr>
              <a:t>Dallas, Texas 75075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4" charset="0"/>
                <a:ea typeface="Times New Roman" pitchFamily="-104" charset="0"/>
              </a:rPr>
              <a:t>Ph: (972) 669-3390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4" charset="0"/>
                <a:ea typeface="Times New Roman" pitchFamily="-104" charset="0"/>
              </a:rPr>
              <a:t>Fax: (469) 241-0896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4" charset="0"/>
                <a:ea typeface="Times New Roman" pitchFamily="-104" charset="0"/>
              </a:rPr>
              <a:t>Email: </a:t>
            </a:r>
            <a:r>
              <a:rPr kumimoji="0" lang="en-US" sz="12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-104" charset="0"/>
                <a:hlinkClick r:id="rId3"/>
              </a:rPr>
              <a:t>oseicorp@msn.com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4" charset="0"/>
              <a:ea typeface="Times New Roman" pitchFamily="-1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4" charset="0"/>
                <a:ea typeface="Times New Roman" pitchFamily="-104" charset="0"/>
              </a:rPr>
              <a:t>Web: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-104" charset="0"/>
                <a:ea typeface="Times New Roman" pitchFamily="-104" charset="0"/>
              </a:rPr>
              <a:t>www.osei.us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-104" charset="0"/>
              <a:ea typeface="Times New Roman" pitchFamily="-1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279" y="4327259"/>
            <a:ext cx="8727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OSE II has been used on Ground Water, as well </a:t>
            </a:r>
          </a:p>
          <a:p>
            <a:r>
              <a:rPr lang="en-US" sz="3200" dirty="0"/>
              <a:t>     as Underground hydrocarbon and Hydro  </a:t>
            </a:r>
          </a:p>
          <a:p>
            <a:r>
              <a:rPr lang="en-US" sz="3200" dirty="0"/>
              <a:t>    Carbon Based spills in the US and Globally      </a:t>
            </a:r>
          </a:p>
          <a:p>
            <a:r>
              <a:rPr lang="en-US" sz="3200" dirty="0"/>
              <a:t>                                 Since 1989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2760" y="2839526"/>
            <a:ext cx="6524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8000"/>
                </a:solidFill>
              </a:rPr>
              <a:t>  This Presentation Will Show The Montana </a:t>
            </a:r>
            <a:r>
              <a:rPr lang="en-US" sz="2000" b="1" dirty="0" err="1">
                <a:solidFill>
                  <a:srgbClr val="008000"/>
                </a:solidFill>
              </a:rPr>
              <a:t>Malmstrom</a:t>
            </a:r>
            <a:r>
              <a:rPr lang="en-US" sz="2000" b="1" dirty="0">
                <a:solidFill>
                  <a:srgbClr val="008000"/>
                </a:solidFill>
              </a:rPr>
              <a:t> Air Force Base, And The US Missile Defense bases in Montana, </a:t>
            </a:r>
          </a:p>
          <a:p>
            <a:r>
              <a:rPr lang="en-US" sz="2000" b="1" dirty="0">
                <a:solidFill>
                  <a:srgbClr val="008000"/>
                </a:solidFill>
              </a:rPr>
              <a:t>     Ground Water Contamination From Base Operations,  </a:t>
            </a:r>
          </a:p>
          <a:p>
            <a:r>
              <a:rPr lang="en-US" sz="2000" b="1" dirty="0">
                <a:solidFill>
                  <a:srgbClr val="008000"/>
                </a:solidFill>
              </a:rPr>
              <a:t>                            Was Remediated With OSE II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235743" y="411492"/>
            <a:ext cx="84582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Third-Party Performance Testing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721518" y="1758156"/>
            <a:ext cx="807243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 2" pitchFamily="-104" charset="2"/>
              <a:buNone/>
            </a:pPr>
            <a:r>
              <a:rPr lang="en-US" sz="2000" b="1" i="1" dirty="0">
                <a:solidFill>
                  <a:srgbClr val="FF0000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US </a:t>
            </a:r>
            <a:r>
              <a:rPr lang="en-US" sz="2000" b="1" i="1" dirty="0">
                <a:solidFill>
                  <a:srgbClr val="0000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EPA Testing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 2" pitchFamily="-104" charset="2"/>
              <a:buNone/>
            </a:pPr>
            <a:r>
              <a:rPr lang="en-US" sz="2000" b="1" i="1" dirty="0">
                <a:solidFill>
                  <a:srgbClr val="FF0000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US EPA &amp; National Environmental Technology Application Center (NETAC)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 2" pitchFamily="-104" charset="2"/>
              <a:buNone/>
            </a:pPr>
            <a:r>
              <a:rPr lang="en-US" sz="2000" b="1" dirty="0">
                <a:solidFill>
                  <a:srgbClr val="008000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A 28-day reduction test concluded that OSE-II significantly reduces petroleum mass.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 2" pitchFamily="-104" charset="2"/>
              <a:buNone/>
            </a:pPr>
            <a:r>
              <a:rPr lang="en-US" sz="2000" b="1" dirty="0">
                <a:solidFill>
                  <a:srgbClr val="0000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There have been 35 toxicity tests performed on OSE II in numerous countries, on fresh and ocean water species showing an average LC50 or LD 50 of 1900 </a:t>
            </a:r>
            <a:r>
              <a:rPr lang="en-US" sz="2000" b="1" dirty="0" err="1">
                <a:solidFill>
                  <a:srgbClr val="0000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ppm</a:t>
            </a:r>
            <a:r>
              <a:rPr lang="en-US" sz="2000" b="1" dirty="0">
                <a:solidFill>
                  <a:srgbClr val="0000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 or above, there are also eco toxicity and endocrine disruptor tests as well. The US EPA set the virtually non toxic level at 100 </a:t>
            </a:r>
            <a:r>
              <a:rPr lang="en-US" sz="2000" b="1" dirty="0" err="1">
                <a:solidFill>
                  <a:srgbClr val="0000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ppm</a:t>
            </a:r>
            <a:r>
              <a:rPr lang="en-US" sz="2000" b="1" dirty="0">
                <a:solidFill>
                  <a:srgbClr val="0000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 or above.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 2" pitchFamily="-104" charset="2"/>
              <a:buNone/>
            </a:pPr>
            <a:endParaRPr lang="en-US" sz="2400" b="1" dirty="0">
              <a:solidFill>
                <a:schemeClr val="bg1"/>
              </a:solidFill>
              <a:latin typeface="Arial" pitchFamily="-104" charset="0"/>
              <a:ea typeface="Arial" pitchFamily="-104" charset="0"/>
              <a:cs typeface="Arial" pitchFamily="-10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 2" pitchFamily="-104" charset="2"/>
              <a:buNone/>
            </a:pPr>
            <a:endParaRPr lang="en-US" sz="2400" b="1" dirty="0">
              <a:solidFill>
                <a:schemeClr val="bg1"/>
              </a:solidFill>
              <a:latin typeface="Arial" pitchFamily="-104" charset="0"/>
              <a:ea typeface="Arial" pitchFamily="-104" charset="0"/>
              <a:cs typeface="Arial" pitchFamily="-104" charset="0"/>
            </a:endParaRPr>
          </a:p>
        </p:txBody>
      </p:sp>
      <p:pic>
        <p:nvPicPr>
          <p:cNvPr id="7" name="Picture 6" descr="C:\Users\shayan\Desktop\OSE-II Powerpoint\63300_129744233743967_498208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143" y="386556"/>
            <a:ext cx="12811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464343" y="1529556"/>
            <a:ext cx="8229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9143" y="6101556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See Link   </a:t>
            </a:r>
            <a:r>
              <a:rPr lang="en-US">
                <a:solidFill>
                  <a:srgbClr val="3366FF"/>
                </a:solidFill>
              </a:rPr>
              <a:t>http://osei.us/wp-content/uploads/35-toxicity-tests.pdf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495300" y="1127238"/>
            <a:ext cx="8229600" cy="134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3366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Combination of bio-surfactants, enzymes and nutrients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3366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Enables indigenous micro-organisms to efficiently and completely break down contaminant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3366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Leaves only harmless CO</a:t>
            </a:r>
            <a:r>
              <a:rPr lang="en-US" sz="1400" b="1" dirty="0">
                <a:solidFill>
                  <a:srgbClr val="3366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2</a:t>
            </a:r>
            <a:r>
              <a:rPr lang="en-US" sz="1400" dirty="0">
                <a:solidFill>
                  <a:srgbClr val="3366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 and water</a:t>
            </a:r>
          </a:p>
        </p:txBody>
      </p:sp>
      <p:pic>
        <p:nvPicPr>
          <p:cNvPr id="6" name="Picture 5" descr="C:\Users\shayan\Desktop\OSE-II Powerpoint\63300_129744233743967_498208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7587" y="254113"/>
            <a:ext cx="12811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19100" y="1127238"/>
            <a:ext cx="8229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2472331"/>
            <a:ext cx="2667000" cy="68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us 8"/>
          <p:cNvSpPr/>
          <p:nvPr/>
        </p:nvSpPr>
        <p:spPr>
          <a:xfrm>
            <a:off x="6057900" y="2472332"/>
            <a:ext cx="609600" cy="684457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924300" y="2472332"/>
            <a:ext cx="609600" cy="503035"/>
          </a:xfrm>
          <a:prstGeom prst="rightArrow">
            <a:avLst>
              <a:gd name="adj1" fmla="val 50000"/>
              <a:gd name="adj2" fmla="val 432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613799" y="2472332"/>
            <a:ext cx="144410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CO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15100" y="2472331"/>
            <a:ext cx="16002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H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2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O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" y="3156789"/>
            <a:ext cx="273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Three-Pronged Attack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2442" y="361224"/>
            <a:ext cx="3975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8000"/>
                </a:solidFill>
              </a:rPr>
              <a:t>How OSE II Works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" y="3526121"/>
            <a:ext cx="3505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Rockwell" pitchFamily="-104" charset="0"/>
              <a:buAutoNum type="arabicPeriod"/>
            </a:pPr>
            <a:r>
              <a:rPr lang="en-US" sz="1400" dirty="0">
                <a:solidFill>
                  <a:srgbClr val="008000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Immediately</a:t>
            </a:r>
            <a:r>
              <a:rPr lang="en-US" sz="1400" dirty="0">
                <a:solidFill>
                  <a:schemeClr val="bg1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attacks the molecular structure of the hydrocarbons reducing toxicity to micro organisms.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Rockwell" pitchFamily="-104" charset="0"/>
              <a:buAutoNum type="arabicPeriod"/>
            </a:pPr>
            <a:r>
              <a:rPr lang="en-US" sz="1400" dirty="0">
                <a:solidFill>
                  <a:srgbClr val="008000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Provides enzymes to act as catalysts increasing metabolic breakdown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Rockwell" pitchFamily="-104" charset="0"/>
              <a:buAutoNum type="arabicPeriod"/>
            </a:pPr>
            <a:r>
              <a:rPr lang="en-US" sz="1400" dirty="0">
                <a:solidFill>
                  <a:srgbClr val="008000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Provides nutrients to enhance microbial action</a:t>
            </a:r>
          </a:p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3419" y="36185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8085" y="3362953"/>
            <a:ext cx="2805113" cy="181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95700" y="4913295"/>
            <a:ext cx="49529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00FF"/>
                </a:solidFill>
              </a:rPr>
              <a:t>OSE II emulates mother natures own process, except OSE II speeds the process up to reduce hydrocarbons in a matter Of days or weeks in stead of decades, or not all in some  scenarios……………......</a:t>
            </a:r>
            <a:r>
              <a:rPr lang="en-US" sz="1200" dirty="0">
                <a:solidFill>
                  <a:schemeClr val="bg1"/>
                </a:solidFill>
              </a:rPr>
              <a:t>.See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See link http://osei.us/tech-library-pdfs/2011/4-OSEI%20Manual_EmulatingNature.pdf</a:t>
            </a:r>
          </a:p>
          <a:p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025" y="513361"/>
            <a:ext cx="749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8000"/>
                </a:solidFill>
              </a:rPr>
              <a:t>OSE </a:t>
            </a:r>
            <a:r>
              <a:rPr lang="en-US" b="1" dirty="0" err="1">
                <a:solidFill>
                  <a:srgbClr val="008000"/>
                </a:solidFill>
              </a:rPr>
              <a:t>II’s</a:t>
            </a:r>
            <a:r>
              <a:rPr lang="en-US" b="1" dirty="0">
                <a:solidFill>
                  <a:srgbClr val="008000"/>
                </a:solidFill>
              </a:rPr>
              <a:t> Bio Surfactant Are Produced by a Combination of Plant and Animals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24" y="1164400"/>
            <a:ext cx="8931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Oil Spill Eater International (OSEI) utilizes bio surfactants as its first mode of</a:t>
            </a:r>
          </a:p>
          <a:p>
            <a:r>
              <a:rPr lang="en-US" dirty="0"/>
              <a:t>action in the Oil Spill Eater II product. The bio surfactants initiate micelle</a:t>
            </a:r>
          </a:p>
          <a:p>
            <a:r>
              <a:rPr lang="en-US" dirty="0"/>
              <a:t>formation when introduced into an oil/water environment. Micelles are activated</a:t>
            </a:r>
          </a:p>
          <a:p>
            <a:r>
              <a:rPr lang="en-US" dirty="0"/>
              <a:t>when mixed with a sufficient amount of water such that each micelle is then</a:t>
            </a:r>
          </a:p>
          <a:p>
            <a:r>
              <a:rPr lang="en-US" dirty="0"/>
              <a:t>completely surrounded by a thin layer of water molecules. </a:t>
            </a:r>
            <a:r>
              <a:rPr lang="en-US" b="1" dirty="0"/>
              <a:t>The outside of the</a:t>
            </a:r>
          </a:p>
          <a:p>
            <a:r>
              <a:rPr lang="en-US" b="1" dirty="0"/>
              <a:t>micelle is hydrophilic, meaning it likes water, while the interior portion is</a:t>
            </a:r>
          </a:p>
          <a:p>
            <a:r>
              <a:rPr lang="en-US" b="1" dirty="0"/>
              <a:t>hydrophobic, meaning it avoids water. This provides a way to dissolve</a:t>
            </a:r>
          </a:p>
          <a:p>
            <a:r>
              <a:rPr lang="en-US" dirty="0"/>
              <a:t>molecules, like fats, oils and grease that do not like water, in water.</a:t>
            </a:r>
          </a:p>
        </p:txBody>
      </p:sp>
      <p:pic>
        <p:nvPicPr>
          <p:cNvPr id="7" name="Picture 6" descr="Screen Shot 2021-11-15 at 2.26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3" y="3597235"/>
            <a:ext cx="8592207" cy="2969489"/>
          </a:xfrm>
          <a:prstGeom prst="rect">
            <a:avLst/>
          </a:prstGeom>
        </p:spPr>
      </p:pic>
      <p:pic>
        <p:nvPicPr>
          <p:cNvPr id="8" name="Picture 7" descr="C:\Users\shayan\Desktop\OSE-II Powerpoint\63300_129744233743967_498208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7117" y="291275"/>
            <a:ext cx="12811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5189" y="779455"/>
            <a:ext cx="79571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err="1"/>
          </a:p>
          <a:p>
            <a:endParaRPr lang="en-US" dirty="0"/>
          </a:p>
          <a:p>
            <a:r>
              <a:rPr lang="en-US" b="1" i="1" dirty="0"/>
              <a:t>US EPA Testing: The US Congress requires the US</a:t>
            </a:r>
            <a:endParaRPr lang="en-US" sz="1400" b="1" i="1" dirty="0"/>
          </a:p>
          <a:p>
            <a:r>
              <a:rPr lang="en-US" sz="1400" b="1" dirty="0"/>
              <a:t>EPA to keep a list of products that can be legally</a:t>
            </a:r>
          </a:p>
          <a:p>
            <a:r>
              <a:rPr lang="en-US" sz="1400" b="1" dirty="0"/>
              <a:t>used on US Navigable waters, which is why there is</a:t>
            </a:r>
          </a:p>
          <a:p>
            <a:r>
              <a:rPr lang="en-US" sz="1400" b="1" dirty="0"/>
              <a:t>a list of products on the National Contingency Plan</a:t>
            </a:r>
          </a:p>
          <a:p>
            <a:r>
              <a:rPr lang="en-US" sz="1400" b="1" dirty="0"/>
              <a:t>(NCP) List. </a:t>
            </a:r>
          </a:p>
          <a:p>
            <a:endParaRPr lang="en-US" sz="1200" b="1" dirty="0"/>
          </a:p>
          <a:p>
            <a:r>
              <a:rPr lang="en-US" sz="1400" b="1" dirty="0"/>
              <a:t>OSE II is listed on the NCP List.</a:t>
            </a:r>
          </a:p>
          <a:p>
            <a:endParaRPr lang="en-US" sz="1400" b="1" dirty="0"/>
          </a:p>
          <a:p>
            <a:r>
              <a:rPr lang="en-US" sz="1400" b="1" dirty="0"/>
              <a:t>A 28-day mass reduction required by the NCP List</a:t>
            </a:r>
          </a:p>
          <a:p>
            <a:r>
              <a:rPr lang="en-US" sz="1400" b="1" dirty="0"/>
              <a:t>concluded that OSE-II significantly reduces</a:t>
            </a:r>
          </a:p>
          <a:p>
            <a:r>
              <a:rPr lang="en-US" sz="1400" b="1" dirty="0"/>
              <a:t>petroleum mass.      See link to US EPA  information on OSE II </a:t>
            </a:r>
            <a:r>
              <a:rPr lang="en-US" sz="1400" b="1" dirty="0">
                <a:hlinkClick r:id="rId2"/>
              </a:rPr>
              <a:t>https://www.osei.us/wp-content/uploads/US-EPA-notebook-with-technical-information-on-OSE-II-highlighted-section-vI-1.pdf</a:t>
            </a:r>
            <a:endParaRPr lang="en-US" sz="1400" b="1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4713" y="1"/>
            <a:ext cx="865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8000"/>
                </a:solidFill>
              </a:rPr>
              <a:t>The Montana </a:t>
            </a:r>
            <a:r>
              <a:rPr lang="en-US" sz="1400" b="1" dirty="0" err="1">
                <a:solidFill>
                  <a:srgbClr val="008000"/>
                </a:solidFill>
              </a:rPr>
              <a:t>Malmstrom</a:t>
            </a:r>
            <a:r>
              <a:rPr lang="en-US" sz="1400" b="1" dirty="0">
                <a:solidFill>
                  <a:srgbClr val="008000"/>
                </a:solidFill>
              </a:rPr>
              <a:t> Air Force Base, And the US Missile Defense bases in Montana, 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                Ground Water Contamination from hydrocarbon Releases</a:t>
            </a:r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118065" y="779455"/>
            <a:ext cx="459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OSE II is Listed By The US EPA and is Safe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189" y="4283841"/>
            <a:ext cx="7957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Tested by US EPA and found to be</a:t>
            </a:r>
          </a:p>
          <a:p>
            <a:r>
              <a:rPr lang="en-US" sz="1600" b="1" dirty="0"/>
              <a:t>completely non-toxic. See link for the 35 Marine Species Toxicity test  </a:t>
            </a:r>
            <a:r>
              <a:rPr lang="en-US" sz="1600" b="1" dirty="0">
                <a:hlinkClick r:id="rId3"/>
              </a:rPr>
              <a:t>https://www.osei.us/wp-content/uploads/35-toxicity-tests.pdf</a:t>
            </a:r>
            <a:endParaRPr lang="en-US" sz="1600" b="1" dirty="0"/>
          </a:p>
          <a:p>
            <a:r>
              <a:rPr lang="en-US" sz="1600" b="1" dirty="0"/>
              <a:t>Safe for human, animal, plants and</a:t>
            </a:r>
          </a:p>
          <a:p>
            <a:r>
              <a:rPr lang="en-US" sz="1600" b="1" dirty="0"/>
              <a:t>marine life.  See OSHA Letter link </a:t>
            </a:r>
            <a:r>
              <a:rPr lang="en-US" sz="1600" b="1" dirty="0">
                <a:hlinkClick r:id="rId4"/>
              </a:rPr>
              <a:t>https://www.osei.us/tech-library-pdfs/2011/9-OSEI%20Manual_OSHA.pdf</a:t>
            </a:r>
            <a:endParaRPr lang="en-US" sz="1600" b="1" dirty="0"/>
          </a:p>
          <a:p>
            <a:r>
              <a:rPr lang="en-US" sz="1600" b="1" dirty="0"/>
              <a:t>Does not require any special handling or protective equipment.</a:t>
            </a:r>
          </a:p>
          <a:p>
            <a:r>
              <a:rPr lang="en-US" sz="1600" b="1" dirty="0"/>
              <a:t>Can be applied in-situ or ex-situ, depending on the location.</a:t>
            </a:r>
          </a:p>
          <a:p>
            <a:endParaRPr lang="en-US" sz="1600" dirty="0"/>
          </a:p>
        </p:txBody>
      </p:sp>
      <p:pic>
        <p:nvPicPr>
          <p:cNvPr id="10" name="Picture 9" descr="C:\Users\shayan\Desktop\OSE-II Powerpoint\63300_129744233743967_498208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5372" y="105946"/>
            <a:ext cx="12811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305122"/>
            <a:ext cx="9093200" cy="882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155" y="1187498"/>
            <a:ext cx="8692470" cy="4616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latin typeface="ArialMT"/>
              </a:rPr>
              <a:t>• Air Force PBR Contracting – 2009</a:t>
            </a:r>
          </a:p>
          <a:p>
            <a:r>
              <a:rPr lang="en-US" sz="1200" baseline="0" dirty="0">
                <a:latin typeface="ArialMT"/>
              </a:rPr>
              <a:t>– Worldwide Environmental Restoration and Construction (WERC) 09is a five-year indefinite delivery/indefinite quantity contract. This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contract is primarily to provide performance-based environmental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and construction services at U.S. Air Force installations worldwide.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The contract ceiling of $3 billion is shared by 20 awardees.</a:t>
            </a:r>
          </a:p>
          <a:p>
            <a:endParaRPr lang="en-US" sz="1400" baseline="0" dirty="0">
              <a:latin typeface="ArialMT"/>
            </a:endParaRPr>
          </a:p>
          <a:p>
            <a:r>
              <a:rPr lang="en-US" sz="1400" baseline="0" dirty="0">
                <a:latin typeface="ArialMT"/>
              </a:rPr>
              <a:t>• Beginning in 2011 the Air Force Civil Engineer Center</a:t>
            </a:r>
          </a:p>
          <a:p>
            <a:r>
              <a:rPr lang="en-US" sz="1400" baseline="0" dirty="0">
                <a:latin typeface="ArialMT"/>
              </a:rPr>
              <a:t>(AFCEC) began to release task order </a:t>
            </a:r>
            <a:r>
              <a:rPr lang="en-US" sz="1400" baseline="0" dirty="0" err="1">
                <a:latin typeface="ArialMT"/>
              </a:rPr>
              <a:t>RFPs</a:t>
            </a:r>
            <a:r>
              <a:rPr lang="en-US" sz="1400" baseline="0" dirty="0">
                <a:latin typeface="ArialMT"/>
              </a:rPr>
              <a:t> to awardees</a:t>
            </a:r>
          </a:p>
          <a:p>
            <a:endParaRPr lang="en-US" baseline="0" dirty="0">
              <a:latin typeface="ArialMT"/>
            </a:endParaRPr>
          </a:p>
          <a:p>
            <a:r>
              <a:rPr lang="en-US" sz="1200" baseline="0" dirty="0">
                <a:latin typeface="ArialMT"/>
              </a:rPr>
              <a:t>• Prior to the policy change, cleanup efforts focused on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achieving remedies in place and individual site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remediation, practices that provided only partial cleanup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solutions and often required years of expensive follow-up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before the property could be returned to unrestricted use.</a:t>
            </a:r>
          </a:p>
          <a:p>
            <a:endParaRPr lang="en-US" sz="1200" dirty="0">
              <a:latin typeface="ArialMT"/>
            </a:endParaRPr>
          </a:p>
          <a:p>
            <a:r>
              <a:rPr lang="en-US" sz="1200" baseline="0" dirty="0">
                <a:latin typeface="ArialMT"/>
              </a:rPr>
              <a:t>• “We want to conduct complete cleanups where it is technically feasible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and cost effective, and free up these properties to productive private or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military uses. It's good for the environment, good for the landowner and</a:t>
            </a:r>
          </a:p>
          <a:p>
            <a:r>
              <a:rPr lang="en-US" sz="1200" baseline="0" dirty="0">
                <a:latin typeface="ArialMT"/>
              </a:rPr>
              <a:t>good for the taxpayer.“ </a:t>
            </a:r>
          </a:p>
          <a:p>
            <a:endParaRPr lang="en-US" sz="1200" dirty="0">
              <a:latin typeface="ArialMT"/>
            </a:endParaRPr>
          </a:p>
          <a:p>
            <a:r>
              <a:rPr lang="en-US" sz="1200" baseline="0" dirty="0">
                <a:latin typeface="ArialMT"/>
              </a:rPr>
              <a:t>"We want to conduct complete cleanups where it is technically feasible</a:t>
            </a:r>
          </a:p>
          <a:p>
            <a:r>
              <a:rPr lang="en-US" sz="1200" baseline="0" dirty="0">
                <a:latin typeface="ArialMT"/>
              </a:rPr>
              <a:t>and cost effective, and free up these properties to productive private or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military uses. It's good for the environment, good for the landowner and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good for the taxpayer.“</a:t>
            </a:r>
          </a:p>
          <a:p>
            <a:endParaRPr lang="en-US" sz="1200" baseline="0" dirty="0">
              <a:latin typeface="ArialMT"/>
            </a:endParaRPr>
          </a:p>
          <a:p>
            <a:r>
              <a:rPr lang="en-US" sz="1200" baseline="0" dirty="0">
                <a:latin typeface="ArialMT"/>
              </a:rPr>
              <a:t>• "Successes from these awards show that the new PBR approaches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are working to increase the number of site completions where no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additional investment of time or money is required by the Air Force,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which then leads to the goal of reducing long-term environmental</a:t>
            </a:r>
            <a:r>
              <a:rPr lang="en-US" sz="1200" dirty="0">
                <a:latin typeface="ArialMT"/>
              </a:rPr>
              <a:t> </a:t>
            </a:r>
            <a:r>
              <a:rPr lang="en-US" sz="1200" baseline="0" dirty="0">
                <a:latin typeface="ArialMT"/>
              </a:rPr>
              <a:t>liabilities."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224626" y="552516"/>
            <a:ext cx="294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US AIR FORCE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348" y="5998191"/>
            <a:ext cx="937038" cy="6797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239150"/>
            <a:ext cx="9093200" cy="791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936" y="354600"/>
            <a:ext cx="739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Malmstrom</a:t>
            </a:r>
            <a:r>
              <a:rPr lang="en-US" dirty="0">
                <a:solidFill>
                  <a:schemeClr val="bg1"/>
                </a:solidFill>
              </a:rPr>
              <a:t> Air Force Base and Missile Defense Types Of Sites And Treatment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08" y="1327687"/>
            <a:ext cx="63299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>
                <a:latin typeface="ArialMT"/>
              </a:rPr>
              <a:t>• Types of Sites:</a:t>
            </a:r>
          </a:p>
          <a:p>
            <a:r>
              <a:rPr lang="en-US" baseline="0" dirty="0">
                <a:latin typeface="ArialMT"/>
              </a:rPr>
              <a:t>– UST (on base and at Missile Alert Facilities)</a:t>
            </a:r>
          </a:p>
          <a:p>
            <a:r>
              <a:rPr lang="en-US" baseline="0" dirty="0">
                <a:latin typeface="ArialMT"/>
              </a:rPr>
              <a:t>– OWS</a:t>
            </a:r>
          </a:p>
          <a:p>
            <a:r>
              <a:rPr lang="en-US" baseline="0" dirty="0">
                <a:latin typeface="ArialMT"/>
              </a:rPr>
              <a:t>– Fire Training Areas</a:t>
            </a:r>
          </a:p>
          <a:p>
            <a:r>
              <a:rPr lang="en-US" baseline="0" dirty="0">
                <a:latin typeface="ArialMT"/>
              </a:rPr>
              <a:t>– Spill Sites (petroleum, chlorinated solvents, PCBs, metals)</a:t>
            </a:r>
          </a:p>
          <a:p>
            <a:r>
              <a:rPr lang="en-US" baseline="0" dirty="0">
                <a:latin typeface="ArialMT"/>
              </a:rPr>
              <a:t>– Landfills</a:t>
            </a:r>
          </a:p>
          <a:p>
            <a:r>
              <a:rPr lang="en-US" sz="2400" baseline="0" dirty="0">
                <a:latin typeface="ArialMT"/>
              </a:rPr>
              <a:t>• Remedial Strategies:</a:t>
            </a:r>
          </a:p>
          <a:p>
            <a:r>
              <a:rPr lang="en-US" baseline="0" dirty="0">
                <a:latin typeface="ArialMT"/>
              </a:rPr>
              <a:t>– Source Removal</a:t>
            </a:r>
          </a:p>
          <a:p>
            <a:r>
              <a:rPr lang="en-US" baseline="0" dirty="0">
                <a:latin typeface="ArialMT"/>
              </a:rPr>
              <a:t>– ISEB &amp; ISCO</a:t>
            </a:r>
          </a:p>
          <a:p>
            <a:r>
              <a:rPr lang="en-US" baseline="0" dirty="0">
                <a:latin typeface="ArialMT"/>
              </a:rPr>
              <a:t>– Preferred</a:t>
            </a:r>
            <a:r>
              <a:rPr lang="en-US" dirty="0">
                <a:latin typeface="ArialMT"/>
              </a:rPr>
              <a:t> Treatment Enzymatic Bioremediation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286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9pPr>
          </a:lstStyle>
          <a:p>
            <a:r>
              <a:rPr lang="en-US" sz="2000" dirty="0">
                <a:solidFill>
                  <a:srgbClr val="008000"/>
                </a:solidFill>
              </a:rPr>
              <a:t>Montana DEQ approves the remedial plans to Inject and Utilize OSE II for </a:t>
            </a:r>
            <a:r>
              <a:rPr lang="en-US" sz="2000" dirty="0" err="1">
                <a:solidFill>
                  <a:srgbClr val="008000"/>
                </a:solidFill>
              </a:rPr>
              <a:t>Malmstrom</a:t>
            </a:r>
            <a:r>
              <a:rPr lang="en-US" sz="2000" dirty="0">
                <a:solidFill>
                  <a:srgbClr val="008000"/>
                </a:solidFill>
              </a:rPr>
              <a:t> Air Force Base, and the US Missile Defense bases in Montana </a:t>
            </a:r>
          </a:p>
        </p:txBody>
      </p:sp>
      <p:pic>
        <p:nvPicPr>
          <p:cNvPr id="6" name="Picture 5" descr="Screen Shot 2016-07-08 at 12.26.17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14400"/>
            <a:ext cx="4914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457200" y="3317458"/>
            <a:ext cx="4495800" cy="289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-104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-104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-104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-104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ea typeface="ＭＳ Ｐゴシック" pitchFamily="-104" charset="-128"/>
                <a:cs typeface="ＭＳ Ｐゴシック" pitchFamily="-104" charset="-128"/>
              </a:rPr>
              <a:t>Steven,</a:t>
            </a:r>
          </a:p>
          <a:p>
            <a:pPr marL="0" indent="0">
              <a:buNone/>
            </a:pPr>
            <a:r>
              <a:rPr lang="en-US" sz="1800" dirty="0">
                <a:ea typeface="ＭＳ Ｐゴシック" pitchFamily="-104" charset="-128"/>
                <a:cs typeface="ＭＳ Ｐゴシック" pitchFamily="-104" charset="-128"/>
              </a:rPr>
              <a:t>This photo is on the official Malmstrom AFB site with the message that it is the in situ project there.  Thought you would be interested to see it.  </a:t>
            </a:r>
          </a:p>
          <a:p>
            <a:pPr marL="0" indent="0">
              <a:buNone/>
            </a:pPr>
            <a:endParaRPr lang="en-US" sz="1800" dirty="0">
              <a:ea typeface="ＭＳ Ｐゴシック" pitchFamily="-104" charset="-128"/>
              <a:cs typeface="ＭＳ Ｐゴシック" pitchFamily="-104" charset="-128"/>
            </a:endParaRPr>
          </a:p>
          <a:p>
            <a:pPr marL="0" indent="0">
              <a:buNone/>
            </a:pPr>
            <a:r>
              <a:rPr lang="en-US" sz="1800" dirty="0">
                <a:ea typeface="ＭＳ Ｐゴシック" pitchFamily="-104" charset="-128"/>
                <a:cs typeface="ＭＳ Ｐゴシック" pitchFamily="-104" charset="-128"/>
              </a:rPr>
              <a:t>The final results were well below standards established by the State of Montana, and a closure was signed off on.</a:t>
            </a:r>
          </a:p>
          <a:p>
            <a:pPr marL="0" indent="0">
              <a:buNone/>
            </a:pPr>
            <a:r>
              <a:rPr lang="en-US" sz="1800" dirty="0">
                <a:ea typeface="ＭＳ Ｐゴシック" pitchFamily="-104" charset="-128"/>
                <a:cs typeface="ＭＳ Ｐゴシック" pitchFamily="-104" charset="-128"/>
              </a:rPr>
              <a:t>Don</a:t>
            </a:r>
          </a:p>
          <a:p>
            <a:endParaRPr lang="en-US" dirty="0"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6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8468"/>
            <a:ext cx="7620000" cy="22564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" name="Picture 6" descr="Macintosh HD:Users:stevenpedigo:Desktop:GetInline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75946"/>
            <a:ext cx="3581400" cy="313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31945"/>
            <a:ext cx="9093200" cy="6686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3362" y="272136"/>
            <a:ext cx="714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Malmstrom</a:t>
            </a:r>
            <a:r>
              <a:rPr lang="en-US" dirty="0">
                <a:solidFill>
                  <a:srgbClr val="FFFFFF"/>
                </a:solidFill>
              </a:rPr>
              <a:t> Air Force Base and Missile Defense Application Of OSE II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4626" y="6210299"/>
            <a:ext cx="865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OSE II Remediating the most sensitive environments, returning them to pre spill conditions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1101</Words>
  <Application>Microsoft Office PowerPoint</Application>
  <PresentationFormat>On-screen Show 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ArialMT</vt:lpstr>
      <vt:lpstr>Calibri</vt:lpstr>
      <vt:lpstr>Cambria</vt:lpstr>
      <vt:lpstr>Rockwell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OSEI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Pedigo</dc:creator>
  <cp:lastModifiedBy>Owen Benatar</cp:lastModifiedBy>
  <cp:revision>21</cp:revision>
  <dcterms:created xsi:type="dcterms:W3CDTF">2021-11-16T21:49:11Z</dcterms:created>
  <dcterms:modified xsi:type="dcterms:W3CDTF">2021-11-18T20:55:59Z</dcterms:modified>
</cp:coreProperties>
</file>