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32"/>
  </p:notesMasterIdLst>
  <p:handoutMasterIdLst>
    <p:handoutMasterId r:id="rId33"/>
  </p:handoutMasterIdLst>
  <p:sldIdLst>
    <p:sldId id="296" r:id="rId2"/>
    <p:sldId id="297" r:id="rId3"/>
    <p:sldId id="298" r:id="rId4"/>
    <p:sldId id="299" r:id="rId5"/>
    <p:sldId id="300" r:id="rId6"/>
    <p:sldId id="292" r:id="rId7"/>
    <p:sldId id="293" r:id="rId8"/>
    <p:sldId id="294" r:id="rId9"/>
    <p:sldId id="295" r:id="rId10"/>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9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94065" autoAdjust="0"/>
  </p:normalViewPr>
  <p:slideViewPr>
    <p:cSldViewPr snapToGrid="0" snapToObjects="1">
      <p:cViewPr varScale="1">
        <p:scale>
          <a:sx n="78" d="100"/>
          <a:sy n="78" d="100"/>
        </p:scale>
        <p:origin x="1574"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9A90DA-C988-0C42-A96D-5E89CCB9F574}" type="datetimeFigureOut">
              <a:rPr lang="en-US" smtClean="0"/>
              <a:pPr/>
              <a:t>11/18/2021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950EF7-100C-2048-AC5A-BDAE2F217785}" type="slidenum">
              <a:rPr lang="en-US" smtClean="0"/>
              <a:pPr/>
              <a:t>‹#›</a:t>
            </a:fld>
            <a:endParaRPr lang="en-US"/>
          </a:p>
        </p:txBody>
      </p:sp>
    </p:spTree>
    <p:extLst>
      <p:ext uri="{BB962C8B-B14F-4D97-AF65-F5344CB8AC3E}">
        <p14:creationId xmlns:p14="http://schemas.microsoft.com/office/powerpoint/2010/main" val="19809491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8D6A9F-6157-9B42-9901-42C041228158}" type="datetimeFigureOut">
              <a:rPr lang="en-US" smtClean="0"/>
              <a:pPr/>
              <a:t>11/18/2021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DB1E83-2163-C541-A691-40EADDC0C692}" type="slidenum">
              <a:rPr lang="en-US" smtClean="0"/>
              <a:pPr/>
              <a:t>‹#›</a:t>
            </a:fld>
            <a:endParaRPr lang="en-US"/>
          </a:p>
        </p:txBody>
      </p:sp>
    </p:spTree>
    <p:extLst>
      <p:ext uri="{BB962C8B-B14F-4D97-AF65-F5344CB8AC3E}">
        <p14:creationId xmlns:p14="http://schemas.microsoft.com/office/powerpoint/2010/main" val="34325127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71C247-E94F-714B-9E05-F34A27BABA32}" type="datetime1">
              <a:rPr lang="en-US" smtClean="0"/>
              <a:pPr/>
              <a:t>11/18/2021</a:t>
            </a:fld>
            <a:endParaRPr lang="en-US"/>
          </a:p>
        </p:txBody>
      </p:sp>
      <p:sp>
        <p:nvSpPr>
          <p:cNvPr id="5" name="Footer Placeholder 4"/>
          <p:cNvSpPr>
            <a:spLocks noGrp="1"/>
          </p:cNvSpPr>
          <p:nvPr>
            <p:ph type="ftr" sz="quarter" idx="11"/>
          </p:nvPr>
        </p:nvSpPr>
        <p:spPr/>
        <p:txBody>
          <a:bodyPr/>
          <a:lstStyle/>
          <a:p>
            <a:r>
              <a:rPr lang="en-US"/>
              <a:t>P2. Norway, Oslo Volvo Truck Center Clean Up With OSE II</a:t>
            </a:r>
          </a:p>
        </p:txBody>
      </p:sp>
      <p:sp>
        <p:nvSpPr>
          <p:cNvPr id="6" name="Slide Number Placeholder 5"/>
          <p:cNvSpPr>
            <a:spLocks noGrp="1"/>
          </p:cNvSpPr>
          <p:nvPr>
            <p:ph type="sldNum" sz="quarter" idx="12"/>
          </p:nvPr>
        </p:nvSpPr>
        <p:spPr/>
        <p:txBody>
          <a:bodyPr/>
          <a:lstStyle/>
          <a:p>
            <a:fld id="{EE86FFDB-C6C5-6D43-8EA5-284BB3679EBA}" type="slidenum">
              <a:rPr lang="en-US" smtClean="0"/>
              <a:pPr/>
              <a:t>‹#›</a:t>
            </a:fld>
            <a:endParaRPr lang="en-US"/>
          </a:p>
        </p:txBody>
      </p:sp>
    </p:spTree>
    <p:extLst>
      <p:ext uri="{BB962C8B-B14F-4D97-AF65-F5344CB8AC3E}">
        <p14:creationId xmlns:p14="http://schemas.microsoft.com/office/powerpoint/2010/main" val="2794119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D6C891-AD69-9545-B437-7B93635950FC}" type="datetime1">
              <a:rPr lang="en-US" smtClean="0"/>
              <a:pPr/>
              <a:t>11/18/2021</a:t>
            </a:fld>
            <a:endParaRPr lang="en-US"/>
          </a:p>
        </p:txBody>
      </p:sp>
      <p:sp>
        <p:nvSpPr>
          <p:cNvPr id="5" name="Footer Placeholder 4"/>
          <p:cNvSpPr>
            <a:spLocks noGrp="1"/>
          </p:cNvSpPr>
          <p:nvPr>
            <p:ph type="ftr" sz="quarter" idx="11"/>
          </p:nvPr>
        </p:nvSpPr>
        <p:spPr/>
        <p:txBody>
          <a:bodyPr/>
          <a:lstStyle/>
          <a:p>
            <a:r>
              <a:rPr lang="en-US"/>
              <a:t>P2. Norway, Oslo Volvo Truck Center Clean Up With OSE II</a:t>
            </a:r>
          </a:p>
        </p:txBody>
      </p:sp>
      <p:sp>
        <p:nvSpPr>
          <p:cNvPr id="6" name="Slide Number Placeholder 5"/>
          <p:cNvSpPr>
            <a:spLocks noGrp="1"/>
          </p:cNvSpPr>
          <p:nvPr>
            <p:ph type="sldNum" sz="quarter" idx="12"/>
          </p:nvPr>
        </p:nvSpPr>
        <p:spPr/>
        <p:txBody>
          <a:bodyPr/>
          <a:lstStyle/>
          <a:p>
            <a:fld id="{EE86FFDB-C6C5-6D43-8EA5-284BB3679EBA}" type="slidenum">
              <a:rPr lang="en-US" smtClean="0"/>
              <a:pPr/>
              <a:t>‹#›</a:t>
            </a:fld>
            <a:endParaRPr lang="en-US"/>
          </a:p>
        </p:txBody>
      </p:sp>
    </p:spTree>
    <p:extLst>
      <p:ext uri="{BB962C8B-B14F-4D97-AF65-F5344CB8AC3E}">
        <p14:creationId xmlns:p14="http://schemas.microsoft.com/office/powerpoint/2010/main" val="4124218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4F442C-4E4C-4A4B-8E02-C0B453BFA757}" type="datetime1">
              <a:rPr lang="en-US" smtClean="0"/>
              <a:pPr/>
              <a:t>11/18/2021</a:t>
            </a:fld>
            <a:endParaRPr lang="en-US"/>
          </a:p>
        </p:txBody>
      </p:sp>
      <p:sp>
        <p:nvSpPr>
          <p:cNvPr id="5" name="Footer Placeholder 4"/>
          <p:cNvSpPr>
            <a:spLocks noGrp="1"/>
          </p:cNvSpPr>
          <p:nvPr>
            <p:ph type="ftr" sz="quarter" idx="11"/>
          </p:nvPr>
        </p:nvSpPr>
        <p:spPr/>
        <p:txBody>
          <a:bodyPr/>
          <a:lstStyle/>
          <a:p>
            <a:r>
              <a:rPr lang="en-US"/>
              <a:t>P2. Norway, Oslo Volvo Truck Center Clean Up With OSE II</a:t>
            </a:r>
          </a:p>
        </p:txBody>
      </p:sp>
      <p:sp>
        <p:nvSpPr>
          <p:cNvPr id="6" name="Slide Number Placeholder 5"/>
          <p:cNvSpPr>
            <a:spLocks noGrp="1"/>
          </p:cNvSpPr>
          <p:nvPr>
            <p:ph type="sldNum" sz="quarter" idx="12"/>
          </p:nvPr>
        </p:nvSpPr>
        <p:spPr/>
        <p:txBody>
          <a:bodyPr/>
          <a:lstStyle/>
          <a:p>
            <a:fld id="{EE86FFDB-C6C5-6D43-8EA5-284BB3679EBA}" type="slidenum">
              <a:rPr lang="en-US" smtClean="0"/>
              <a:pPr/>
              <a:t>‹#›</a:t>
            </a:fld>
            <a:endParaRPr lang="en-US"/>
          </a:p>
        </p:txBody>
      </p:sp>
    </p:spTree>
    <p:extLst>
      <p:ext uri="{BB962C8B-B14F-4D97-AF65-F5344CB8AC3E}">
        <p14:creationId xmlns:p14="http://schemas.microsoft.com/office/powerpoint/2010/main" val="1551455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14B1E-8C06-6E4F-A44F-1AD1A826BEC0}" type="datetime1">
              <a:rPr lang="en-US" smtClean="0"/>
              <a:pPr/>
              <a:t>11/18/2021</a:t>
            </a:fld>
            <a:endParaRPr lang="en-US"/>
          </a:p>
        </p:txBody>
      </p:sp>
      <p:sp>
        <p:nvSpPr>
          <p:cNvPr id="5" name="Footer Placeholder 4"/>
          <p:cNvSpPr>
            <a:spLocks noGrp="1"/>
          </p:cNvSpPr>
          <p:nvPr>
            <p:ph type="ftr" sz="quarter" idx="11"/>
          </p:nvPr>
        </p:nvSpPr>
        <p:spPr/>
        <p:txBody>
          <a:bodyPr/>
          <a:lstStyle/>
          <a:p>
            <a:r>
              <a:rPr lang="en-US"/>
              <a:t>P2. Norway, Oslo Volvo Truck Center Clean Up With OSE II</a:t>
            </a:r>
          </a:p>
        </p:txBody>
      </p:sp>
      <p:sp>
        <p:nvSpPr>
          <p:cNvPr id="6" name="Slide Number Placeholder 5"/>
          <p:cNvSpPr>
            <a:spLocks noGrp="1"/>
          </p:cNvSpPr>
          <p:nvPr>
            <p:ph type="sldNum" sz="quarter" idx="12"/>
          </p:nvPr>
        </p:nvSpPr>
        <p:spPr/>
        <p:txBody>
          <a:bodyPr/>
          <a:lstStyle/>
          <a:p>
            <a:fld id="{EE86FFDB-C6C5-6D43-8EA5-284BB3679EBA}" type="slidenum">
              <a:rPr lang="en-US" smtClean="0"/>
              <a:pPr/>
              <a:t>‹#›</a:t>
            </a:fld>
            <a:endParaRPr lang="en-US"/>
          </a:p>
        </p:txBody>
      </p:sp>
    </p:spTree>
    <p:extLst>
      <p:ext uri="{BB962C8B-B14F-4D97-AF65-F5344CB8AC3E}">
        <p14:creationId xmlns:p14="http://schemas.microsoft.com/office/powerpoint/2010/main" val="1237189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E6227F-28D3-7C4C-B5B2-B6BE6EDB390B}" type="datetime1">
              <a:rPr lang="en-US" smtClean="0"/>
              <a:pPr/>
              <a:t>11/18/2021</a:t>
            </a:fld>
            <a:endParaRPr lang="en-US"/>
          </a:p>
        </p:txBody>
      </p:sp>
      <p:sp>
        <p:nvSpPr>
          <p:cNvPr id="5" name="Footer Placeholder 4"/>
          <p:cNvSpPr>
            <a:spLocks noGrp="1"/>
          </p:cNvSpPr>
          <p:nvPr>
            <p:ph type="ftr" sz="quarter" idx="11"/>
          </p:nvPr>
        </p:nvSpPr>
        <p:spPr/>
        <p:txBody>
          <a:bodyPr/>
          <a:lstStyle/>
          <a:p>
            <a:r>
              <a:rPr lang="en-US"/>
              <a:t>P2. Norway, Oslo Volvo Truck Center Clean Up With OSE II</a:t>
            </a:r>
          </a:p>
        </p:txBody>
      </p:sp>
      <p:sp>
        <p:nvSpPr>
          <p:cNvPr id="6" name="Slide Number Placeholder 5"/>
          <p:cNvSpPr>
            <a:spLocks noGrp="1"/>
          </p:cNvSpPr>
          <p:nvPr>
            <p:ph type="sldNum" sz="quarter" idx="12"/>
          </p:nvPr>
        </p:nvSpPr>
        <p:spPr/>
        <p:txBody>
          <a:bodyPr/>
          <a:lstStyle/>
          <a:p>
            <a:fld id="{EE86FFDB-C6C5-6D43-8EA5-284BB3679EBA}" type="slidenum">
              <a:rPr lang="en-US" smtClean="0"/>
              <a:pPr/>
              <a:t>‹#›</a:t>
            </a:fld>
            <a:endParaRPr lang="en-US"/>
          </a:p>
        </p:txBody>
      </p:sp>
    </p:spTree>
    <p:extLst>
      <p:ext uri="{BB962C8B-B14F-4D97-AF65-F5344CB8AC3E}">
        <p14:creationId xmlns:p14="http://schemas.microsoft.com/office/powerpoint/2010/main" val="598159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51D6A3-AFC0-FF4E-96E5-37A9A382F8E1}" type="datetime1">
              <a:rPr lang="en-US" smtClean="0"/>
              <a:pPr/>
              <a:t>11/18/2021</a:t>
            </a:fld>
            <a:endParaRPr lang="en-US"/>
          </a:p>
        </p:txBody>
      </p:sp>
      <p:sp>
        <p:nvSpPr>
          <p:cNvPr id="6" name="Footer Placeholder 5"/>
          <p:cNvSpPr>
            <a:spLocks noGrp="1"/>
          </p:cNvSpPr>
          <p:nvPr>
            <p:ph type="ftr" sz="quarter" idx="11"/>
          </p:nvPr>
        </p:nvSpPr>
        <p:spPr/>
        <p:txBody>
          <a:bodyPr/>
          <a:lstStyle/>
          <a:p>
            <a:r>
              <a:rPr lang="en-US"/>
              <a:t>P2. Norway, Oslo Volvo Truck Center Clean Up With OSE II</a:t>
            </a:r>
          </a:p>
        </p:txBody>
      </p:sp>
      <p:sp>
        <p:nvSpPr>
          <p:cNvPr id="7" name="Slide Number Placeholder 6"/>
          <p:cNvSpPr>
            <a:spLocks noGrp="1"/>
          </p:cNvSpPr>
          <p:nvPr>
            <p:ph type="sldNum" sz="quarter" idx="12"/>
          </p:nvPr>
        </p:nvSpPr>
        <p:spPr/>
        <p:txBody>
          <a:bodyPr/>
          <a:lstStyle/>
          <a:p>
            <a:fld id="{EE86FFDB-C6C5-6D43-8EA5-284BB3679EBA}" type="slidenum">
              <a:rPr lang="en-US" smtClean="0"/>
              <a:pPr/>
              <a:t>‹#›</a:t>
            </a:fld>
            <a:endParaRPr lang="en-US"/>
          </a:p>
        </p:txBody>
      </p:sp>
    </p:spTree>
    <p:extLst>
      <p:ext uri="{BB962C8B-B14F-4D97-AF65-F5344CB8AC3E}">
        <p14:creationId xmlns:p14="http://schemas.microsoft.com/office/powerpoint/2010/main" val="3897973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66E0CA-5E36-484C-8345-75AD9415D146}" type="datetime1">
              <a:rPr lang="en-US" smtClean="0"/>
              <a:pPr/>
              <a:t>11/18/2021</a:t>
            </a:fld>
            <a:endParaRPr lang="en-US"/>
          </a:p>
        </p:txBody>
      </p:sp>
      <p:sp>
        <p:nvSpPr>
          <p:cNvPr id="8" name="Footer Placeholder 7"/>
          <p:cNvSpPr>
            <a:spLocks noGrp="1"/>
          </p:cNvSpPr>
          <p:nvPr>
            <p:ph type="ftr" sz="quarter" idx="11"/>
          </p:nvPr>
        </p:nvSpPr>
        <p:spPr/>
        <p:txBody>
          <a:bodyPr/>
          <a:lstStyle/>
          <a:p>
            <a:r>
              <a:rPr lang="en-US"/>
              <a:t>P2. Norway, Oslo Volvo Truck Center Clean Up With OSE II</a:t>
            </a:r>
          </a:p>
        </p:txBody>
      </p:sp>
      <p:sp>
        <p:nvSpPr>
          <p:cNvPr id="9" name="Slide Number Placeholder 8"/>
          <p:cNvSpPr>
            <a:spLocks noGrp="1"/>
          </p:cNvSpPr>
          <p:nvPr>
            <p:ph type="sldNum" sz="quarter" idx="12"/>
          </p:nvPr>
        </p:nvSpPr>
        <p:spPr/>
        <p:txBody>
          <a:bodyPr/>
          <a:lstStyle/>
          <a:p>
            <a:fld id="{EE86FFDB-C6C5-6D43-8EA5-284BB3679EBA}" type="slidenum">
              <a:rPr lang="en-US" smtClean="0"/>
              <a:pPr/>
              <a:t>‹#›</a:t>
            </a:fld>
            <a:endParaRPr lang="en-US"/>
          </a:p>
        </p:txBody>
      </p:sp>
    </p:spTree>
    <p:extLst>
      <p:ext uri="{BB962C8B-B14F-4D97-AF65-F5344CB8AC3E}">
        <p14:creationId xmlns:p14="http://schemas.microsoft.com/office/powerpoint/2010/main" val="65812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D910C0-C488-F642-A83B-D9349194E23D}" type="datetime1">
              <a:rPr lang="en-US" smtClean="0"/>
              <a:pPr/>
              <a:t>11/18/2021</a:t>
            </a:fld>
            <a:endParaRPr lang="en-US"/>
          </a:p>
        </p:txBody>
      </p:sp>
      <p:sp>
        <p:nvSpPr>
          <p:cNvPr id="4" name="Footer Placeholder 3"/>
          <p:cNvSpPr>
            <a:spLocks noGrp="1"/>
          </p:cNvSpPr>
          <p:nvPr>
            <p:ph type="ftr" sz="quarter" idx="11"/>
          </p:nvPr>
        </p:nvSpPr>
        <p:spPr/>
        <p:txBody>
          <a:bodyPr/>
          <a:lstStyle/>
          <a:p>
            <a:r>
              <a:rPr lang="en-US"/>
              <a:t>P2.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a:t>
            </a:fld>
            <a:endParaRPr lang="en-US"/>
          </a:p>
        </p:txBody>
      </p:sp>
    </p:spTree>
    <p:extLst>
      <p:ext uri="{BB962C8B-B14F-4D97-AF65-F5344CB8AC3E}">
        <p14:creationId xmlns:p14="http://schemas.microsoft.com/office/powerpoint/2010/main" val="188940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F7FC9-0B99-DC46-8F61-AA8376F6304E}" type="datetime1">
              <a:rPr lang="en-US" smtClean="0"/>
              <a:pPr/>
              <a:t>11/18/2021</a:t>
            </a:fld>
            <a:endParaRPr lang="en-US"/>
          </a:p>
        </p:txBody>
      </p:sp>
      <p:sp>
        <p:nvSpPr>
          <p:cNvPr id="3" name="Footer Placeholder 2"/>
          <p:cNvSpPr>
            <a:spLocks noGrp="1"/>
          </p:cNvSpPr>
          <p:nvPr>
            <p:ph type="ftr" sz="quarter" idx="11"/>
          </p:nvPr>
        </p:nvSpPr>
        <p:spPr/>
        <p:txBody>
          <a:bodyPr/>
          <a:lstStyle/>
          <a:p>
            <a:r>
              <a:rPr lang="en-US"/>
              <a:t>P2. Norway, Oslo Volvo Truck Center Clean Up With OSE II</a:t>
            </a:r>
          </a:p>
        </p:txBody>
      </p:sp>
      <p:sp>
        <p:nvSpPr>
          <p:cNvPr id="4" name="Slide Number Placeholder 3"/>
          <p:cNvSpPr>
            <a:spLocks noGrp="1"/>
          </p:cNvSpPr>
          <p:nvPr>
            <p:ph type="sldNum" sz="quarter" idx="12"/>
          </p:nvPr>
        </p:nvSpPr>
        <p:spPr/>
        <p:txBody>
          <a:bodyPr/>
          <a:lstStyle/>
          <a:p>
            <a:fld id="{EE86FFDB-C6C5-6D43-8EA5-284BB3679EBA}" type="slidenum">
              <a:rPr lang="en-US" smtClean="0"/>
              <a:pPr/>
              <a:t>‹#›</a:t>
            </a:fld>
            <a:endParaRPr lang="en-US"/>
          </a:p>
        </p:txBody>
      </p:sp>
    </p:spTree>
    <p:extLst>
      <p:ext uri="{BB962C8B-B14F-4D97-AF65-F5344CB8AC3E}">
        <p14:creationId xmlns:p14="http://schemas.microsoft.com/office/powerpoint/2010/main" val="2650189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BC1BF-A9D3-6E49-99E8-09387660084E}" type="datetime1">
              <a:rPr lang="en-US" smtClean="0"/>
              <a:pPr/>
              <a:t>11/18/2021</a:t>
            </a:fld>
            <a:endParaRPr lang="en-US"/>
          </a:p>
        </p:txBody>
      </p:sp>
      <p:sp>
        <p:nvSpPr>
          <p:cNvPr id="6" name="Footer Placeholder 5"/>
          <p:cNvSpPr>
            <a:spLocks noGrp="1"/>
          </p:cNvSpPr>
          <p:nvPr>
            <p:ph type="ftr" sz="quarter" idx="11"/>
          </p:nvPr>
        </p:nvSpPr>
        <p:spPr/>
        <p:txBody>
          <a:bodyPr/>
          <a:lstStyle/>
          <a:p>
            <a:r>
              <a:rPr lang="en-US"/>
              <a:t>P2. Norway, Oslo Volvo Truck Center Clean Up With OSE II</a:t>
            </a:r>
          </a:p>
        </p:txBody>
      </p:sp>
      <p:sp>
        <p:nvSpPr>
          <p:cNvPr id="7" name="Slide Number Placeholder 6"/>
          <p:cNvSpPr>
            <a:spLocks noGrp="1"/>
          </p:cNvSpPr>
          <p:nvPr>
            <p:ph type="sldNum" sz="quarter" idx="12"/>
          </p:nvPr>
        </p:nvSpPr>
        <p:spPr/>
        <p:txBody>
          <a:bodyPr/>
          <a:lstStyle/>
          <a:p>
            <a:fld id="{EE86FFDB-C6C5-6D43-8EA5-284BB3679EBA}" type="slidenum">
              <a:rPr lang="en-US" smtClean="0"/>
              <a:pPr/>
              <a:t>‹#›</a:t>
            </a:fld>
            <a:endParaRPr lang="en-US"/>
          </a:p>
        </p:txBody>
      </p:sp>
    </p:spTree>
    <p:extLst>
      <p:ext uri="{BB962C8B-B14F-4D97-AF65-F5344CB8AC3E}">
        <p14:creationId xmlns:p14="http://schemas.microsoft.com/office/powerpoint/2010/main" val="2383572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9C1BEB-8ECD-864B-8977-DAB8077B14D7}" type="datetime1">
              <a:rPr lang="en-US" smtClean="0"/>
              <a:pPr/>
              <a:t>11/18/2021</a:t>
            </a:fld>
            <a:endParaRPr lang="en-US"/>
          </a:p>
        </p:txBody>
      </p:sp>
      <p:sp>
        <p:nvSpPr>
          <p:cNvPr id="6" name="Footer Placeholder 5"/>
          <p:cNvSpPr>
            <a:spLocks noGrp="1"/>
          </p:cNvSpPr>
          <p:nvPr>
            <p:ph type="ftr" sz="quarter" idx="11"/>
          </p:nvPr>
        </p:nvSpPr>
        <p:spPr/>
        <p:txBody>
          <a:bodyPr/>
          <a:lstStyle/>
          <a:p>
            <a:r>
              <a:rPr lang="en-US"/>
              <a:t>P2. Norway, Oslo Volvo Truck Center Clean Up With OSE II</a:t>
            </a:r>
          </a:p>
        </p:txBody>
      </p:sp>
      <p:sp>
        <p:nvSpPr>
          <p:cNvPr id="7" name="Slide Number Placeholder 6"/>
          <p:cNvSpPr>
            <a:spLocks noGrp="1"/>
          </p:cNvSpPr>
          <p:nvPr>
            <p:ph type="sldNum" sz="quarter" idx="12"/>
          </p:nvPr>
        </p:nvSpPr>
        <p:spPr/>
        <p:txBody>
          <a:bodyPr/>
          <a:lstStyle/>
          <a:p>
            <a:fld id="{EE86FFDB-C6C5-6D43-8EA5-284BB3679EBA}" type="slidenum">
              <a:rPr lang="en-US" smtClean="0"/>
              <a:pPr/>
              <a:t>‹#›</a:t>
            </a:fld>
            <a:endParaRPr lang="en-US"/>
          </a:p>
        </p:txBody>
      </p:sp>
    </p:spTree>
    <p:extLst>
      <p:ext uri="{BB962C8B-B14F-4D97-AF65-F5344CB8AC3E}">
        <p14:creationId xmlns:p14="http://schemas.microsoft.com/office/powerpoint/2010/main" val="2581096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EA697F-6CB8-C543-9306-E46DE3D3E284}" type="datetime1">
              <a:rPr lang="en-US" smtClean="0"/>
              <a:pPr/>
              <a:t>11/18/2021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P2. Norway, Oslo Volvo Truck Center Clean Up With OSE II</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6FFDB-C6C5-6D43-8EA5-284BB3679EBA}" type="slidenum">
              <a:rPr lang="en-US" smtClean="0"/>
              <a:pPr/>
              <a:t>‹#›</a:t>
            </a:fld>
            <a:endParaRPr lang="en-US"/>
          </a:p>
        </p:txBody>
      </p:sp>
    </p:spTree>
    <p:extLst>
      <p:ext uri="{BB962C8B-B14F-4D97-AF65-F5344CB8AC3E}">
        <p14:creationId xmlns:p14="http://schemas.microsoft.com/office/powerpoint/2010/main" val="90968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seicorp@msn.com"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osei.us/wp-content/uploads/35-toxicity-tests.pdf" TargetMode="External"/><Relationship Id="rId2" Type="http://schemas.openxmlformats.org/officeDocument/2006/relationships/hyperlink" Target="https://www.osei.us/wp-content/uploads/US-EPA-notebook-with-technical-information-on-OSE-II-highlighted-section-vI-1.pdf"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osei.us/tech-library-pdfs/2011/9-OSEI%20Manual_OSHA.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2</a:t>
            </a:fld>
            <a:endParaRPr lang="en-US"/>
          </a:p>
        </p:txBody>
      </p:sp>
      <p:pic>
        <p:nvPicPr>
          <p:cNvPr id="8" name="Picture 7"/>
          <p:cNvPicPr/>
          <p:nvPr/>
        </p:nvPicPr>
        <p:blipFill>
          <a:blip r:embed="rId2"/>
          <a:srcRect/>
          <a:stretch>
            <a:fillRect/>
          </a:stretch>
        </p:blipFill>
        <p:spPr bwMode="auto">
          <a:xfrm>
            <a:off x="679655" y="730117"/>
            <a:ext cx="2460225" cy="1441736"/>
          </a:xfrm>
          <a:prstGeom prst="rect">
            <a:avLst/>
          </a:prstGeom>
          <a:noFill/>
          <a:ln w="9525">
            <a:noFill/>
            <a:miter lim="800000"/>
            <a:headEnd/>
            <a:tailEnd/>
          </a:ln>
        </p:spPr>
      </p:pic>
      <p:sp>
        <p:nvSpPr>
          <p:cNvPr id="9" name="Text Box 2"/>
          <p:cNvSpPr txBox="1">
            <a:spLocks noChangeArrowheads="1"/>
          </p:cNvSpPr>
          <p:nvPr/>
        </p:nvSpPr>
        <p:spPr bwMode="auto">
          <a:xfrm>
            <a:off x="5964826" y="468638"/>
            <a:ext cx="1942254" cy="1703215"/>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itchFamily="-104" charset="0"/>
              <a:ea typeface="Times New Roman" pitchFamily="-10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mbria" pitchFamily="-104" charset="0"/>
                <a:ea typeface="Times New Roman" pitchFamily="-104" charset="0"/>
              </a:rPr>
              <a:t>P.O. Box 515429</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mbria" pitchFamily="-104" charset="0"/>
                <a:ea typeface="Times New Roman" pitchFamily="-104" charset="0"/>
              </a:rPr>
              <a:t>Dallas, Texas 75075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mbria" pitchFamily="-104" charset="0"/>
                <a:ea typeface="Times New Roman" pitchFamily="-104" charset="0"/>
              </a:rPr>
              <a:t>Ph: (972) 669-3390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mbria" pitchFamily="-104" charset="0"/>
                <a:ea typeface="Times New Roman" pitchFamily="-104" charset="0"/>
              </a:rPr>
              <a:t>Fax: (469) 241-0896</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mbria" pitchFamily="-104" charset="0"/>
                <a:ea typeface="Times New Roman" pitchFamily="-104" charset="0"/>
              </a:rPr>
              <a:t>Email: </a:t>
            </a:r>
            <a:r>
              <a:rPr kumimoji="0" lang="en-US" sz="1200" b="0" i="0" u="sng" strike="noStrike" cap="none" normalizeH="0" baseline="0" dirty="0">
                <a:ln>
                  <a:noFill/>
                </a:ln>
                <a:solidFill>
                  <a:srgbClr val="0000FF"/>
                </a:solidFill>
                <a:effectLst/>
                <a:latin typeface="Cambria" pitchFamily="-104" charset="0"/>
                <a:hlinkClick r:id="rId3"/>
              </a:rPr>
              <a:t>oseicorp@msn.com</a:t>
            </a:r>
            <a:endParaRPr kumimoji="0" lang="en-US" sz="1200" b="0" i="0" u="none" strike="noStrike" cap="none" normalizeH="0" baseline="0" dirty="0">
              <a:ln>
                <a:noFill/>
              </a:ln>
              <a:solidFill>
                <a:schemeClr val="tx1"/>
              </a:solidFill>
              <a:effectLst/>
              <a:latin typeface="Times New Roman" pitchFamily="-104" charset="0"/>
              <a:ea typeface="Times New Roman" pitchFamily="-10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mbria" pitchFamily="-104" charset="0"/>
                <a:ea typeface="Times New Roman" pitchFamily="-104" charset="0"/>
              </a:rPr>
              <a:t>Web: </a:t>
            </a:r>
            <a:r>
              <a:rPr kumimoji="0" lang="en-US" sz="1200" b="0" i="0" u="none" strike="noStrike" cap="none" normalizeH="0" baseline="0" dirty="0" err="1">
                <a:ln>
                  <a:noFill/>
                </a:ln>
                <a:solidFill>
                  <a:schemeClr val="tx1"/>
                </a:solidFill>
                <a:effectLst/>
                <a:latin typeface="Cambria" pitchFamily="-104" charset="0"/>
                <a:ea typeface="Times New Roman" pitchFamily="-104" charset="0"/>
              </a:rPr>
              <a:t>www.osei.us</a:t>
            </a:r>
            <a:endParaRPr kumimoji="0" lang="en-US" sz="1200" b="0" i="0" u="none" strike="noStrike" cap="none" normalizeH="0" baseline="0" dirty="0">
              <a:ln>
                <a:noFill/>
              </a:ln>
              <a:solidFill>
                <a:schemeClr val="tx1"/>
              </a:solidFill>
              <a:effectLst/>
              <a:latin typeface="Cambria" pitchFamily="-104" charset="0"/>
              <a:ea typeface="Times New Roman" pitchFamily="-104" charset="0"/>
            </a:endParaRPr>
          </a:p>
        </p:txBody>
      </p:sp>
      <p:sp>
        <p:nvSpPr>
          <p:cNvPr id="10" name="TextBox 9"/>
          <p:cNvSpPr txBox="1"/>
          <p:nvPr/>
        </p:nvSpPr>
        <p:spPr>
          <a:xfrm>
            <a:off x="208279" y="4327259"/>
            <a:ext cx="8727443" cy="206210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t>OSE II has been used on Ground Water, as well </a:t>
            </a:r>
          </a:p>
          <a:p>
            <a:r>
              <a:rPr lang="en-US" sz="3200" dirty="0"/>
              <a:t>     as Underground hydrocarbon and Hydro  </a:t>
            </a:r>
          </a:p>
          <a:p>
            <a:r>
              <a:rPr lang="en-US" sz="3200" dirty="0"/>
              <a:t>    Carbon Based spills in the US and Globally      </a:t>
            </a:r>
          </a:p>
          <a:p>
            <a:r>
              <a:rPr lang="en-US" sz="3200" dirty="0"/>
              <a:t>                                 Since 1989</a:t>
            </a:r>
          </a:p>
        </p:txBody>
      </p:sp>
      <p:sp>
        <p:nvSpPr>
          <p:cNvPr id="11" name="TextBox 10"/>
          <p:cNvSpPr txBox="1"/>
          <p:nvPr/>
        </p:nvSpPr>
        <p:spPr>
          <a:xfrm>
            <a:off x="1682414" y="2473952"/>
            <a:ext cx="5946177" cy="16312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a:solidFill>
                  <a:srgbClr val="008000"/>
                </a:solidFill>
              </a:rPr>
              <a:t>This Presentation will show How The Oslo Norway Volvo Service Center Under Ground Storage release of Waste Oil contaminated Soil and Ground Water, As Was the river where the hydrocarbons flowed down     </a:t>
            </a:r>
          </a:p>
          <a:p>
            <a:r>
              <a:rPr lang="en-US" sz="2000" b="1" dirty="0">
                <a:solidFill>
                  <a:srgbClr val="008000"/>
                </a:solidFill>
              </a:rPr>
              <a:t>                          Was Remediated With OSE II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726059"/>
          </a:xfrm>
        </p:spPr>
        <p:txBody>
          <a:bodyPr>
            <a:normAutofit fontScale="90000"/>
          </a:bodyPr>
          <a:lstStyle/>
          <a:p>
            <a:r>
              <a:rPr lang="en-US" dirty="0"/>
              <a:t>OSLO Norway</a:t>
            </a:r>
            <a:br>
              <a:rPr lang="en-US" dirty="0"/>
            </a:br>
            <a:r>
              <a:rPr lang="en-US" dirty="0"/>
              <a:t>Volvo Truck Center Clean Up With OSE II</a:t>
            </a:r>
          </a:p>
        </p:txBody>
      </p:sp>
      <p:sp>
        <p:nvSpPr>
          <p:cNvPr id="4" name="Rectangle 3"/>
          <p:cNvSpPr/>
          <p:nvPr/>
        </p:nvSpPr>
        <p:spPr>
          <a:xfrm>
            <a:off x="350240" y="1849348"/>
            <a:ext cx="8527131" cy="4801315"/>
          </a:xfrm>
          <a:prstGeom prst="rect">
            <a:avLst/>
          </a:prstGeom>
        </p:spPr>
        <p:txBody>
          <a:bodyPr wrap="square">
            <a:spAutoFit/>
          </a:bodyPr>
          <a:lstStyle/>
          <a:p>
            <a:r>
              <a:rPr lang="en-US" dirty="0"/>
              <a:t>The OSEI Corporation has reviewed the documents sent to us for the potential amounts of oil released, and collected or recovered. Our calculations show that approximately 180,000 liters of oil remains in the ground as potential leachate. See below calculations as to how much OSE II and water would be required to clean up this site.</a:t>
            </a:r>
          </a:p>
          <a:p>
            <a:endParaRPr lang="en-US" dirty="0"/>
          </a:p>
          <a:p>
            <a:r>
              <a:rPr lang="en-US" b="1" dirty="0"/>
              <a:t>Amount of contaminant</a:t>
            </a:r>
          </a:p>
          <a:p>
            <a:r>
              <a:rPr lang="en-US" dirty="0"/>
              <a:t>180,000 liters divided by 3.78 to convert to gallons equals 47619.05 gallons of hydrocarbon based contaminant. </a:t>
            </a:r>
          </a:p>
          <a:p>
            <a:endParaRPr lang="en-US" dirty="0"/>
          </a:p>
          <a:p>
            <a:r>
              <a:rPr lang="en-US" b="1" dirty="0"/>
              <a:t>Amount of OSE II in liters or gallons</a:t>
            </a:r>
          </a:p>
          <a:p>
            <a:r>
              <a:rPr lang="en-US" dirty="0"/>
              <a:t>Utilizing the 50 to 1 ratio you divide the number of gallons of contaminant by 50 therefor 47619.05 divided by 50 equals 952 gallons OSE II required. </a:t>
            </a:r>
          </a:p>
          <a:p>
            <a:endParaRPr lang="en-US" b="1" dirty="0"/>
          </a:p>
          <a:p>
            <a:r>
              <a:rPr lang="en-US" b="1" dirty="0"/>
              <a:t>Amount of OSE II in 208 liter or 55 gallon drums</a:t>
            </a:r>
          </a:p>
          <a:p>
            <a:r>
              <a:rPr lang="en-US" dirty="0"/>
              <a:t>To determine the number of 208 Liter/55 gallon drums you divide 952 by 55 and this equals divided by 55 equals 17.316 drums of OSE II required.</a:t>
            </a:r>
          </a:p>
          <a:p>
            <a:endParaRPr lang="en-US" dirty="0"/>
          </a:p>
        </p:txBody>
      </p:sp>
      <p:sp>
        <p:nvSpPr>
          <p:cNvPr id="5" name="Footer Placeholder 4"/>
          <p:cNvSpPr>
            <a:spLocks noGrp="1"/>
          </p:cNvSpPr>
          <p:nvPr>
            <p:ph type="ftr" sz="quarter" idx="11"/>
          </p:nvPr>
        </p:nvSpPr>
        <p:spPr/>
        <p:txBody>
          <a:bodyPr/>
          <a:lstStyle/>
          <a:p>
            <a:r>
              <a:rPr lang="en-US" dirty="0"/>
              <a:t>P4. Norway, Oslo Volvo Truck Center Clean Up With OSE II</a:t>
            </a:r>
          </a:p>
        </p:txBody>
      </p:sp>
      <p:sp>
        <p:nvSpPr>
          <p:cNvPr id="6" name="Slide Number Placeholder 5"/>
          <p:cNvSpPr>
            <a:spLocks noGrp="1"/>
          </p:cNvSpPr>
          <p:nvPr>
            <p:ph type="sldNum" sz="quarter" idx="12"/>
          </p:nvPr>
        </p:nvSpPr>
        <p:spPr/>
        <p:txBody>
          <a:bodyPr/>
          <a:lstStyle/>
          <a:p>
            <a:fld id="{EE86FFDB-C6C5-6D43-8EA5-284BB3679EBA}" type="slidenum">
              <a:rPr lang="en-US" smtClean="0"/>
              <a:pPr/>
              <a:t>11</a:t>
            </a:fld>
            <a:endParaRPr lang="en-US"/>
          </a:p>
        </p:txBody>
      </p:sp>
    </p:spTree>
    <p:extLst>
      <p:ext uri="{BB962C8B-B14F-4D97-AF65-F5344CB8AC3E}">
        <p14:creationId xmlns:p14="http://schemas.microsoft.com/office/powerpoint/2010/main" val="3437244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P5.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12</a:t>
            </a:fld>
            <a:endParaRPr lang="en-US"/>
          </a:p>
        </p:txBody>
      </p:sp>
      <p:sp>
        <p:nvSpPr>
          <p:cNvPr id="7" name="TextBox 6"/>
          <p:cNvSpPr txBox="1"/>
          <p:nvPr/>
        </p:nvSpPr>
        <p:spPr>
          <a:xfrm>
            <a:off x="364629" y="1874006"/>
            <a:ext cx="8524759" cy="4247317"/>
          </a:xfrm>
          <a:prstGeom prst="rect">
            <a:avLst/>
          </a:prstGeom>
          <a:noFill/>
        </p:spPr>
        <p:txBody>
          <a:bodyPr wrap="square" rtlCol="0">
            <a:spAutoFit/>
          </a:bodyPr>
          <a:lstStyle/>
          <a:p>
            <a:r>
              <a:rPr lang="en-US" b="1" dirty="0"/>
              <a:t>Amount of water required to mix with OSE II</a:t>
            </a:r>
          </a:p>
          <a:p>
            <a:r>
              <a:rPr lang="en-US" dirty="0"/>
              <a:t>952 gallons or 3598.56 liters of OSE II should be mixed with 50 gallons or 50 liters of fresh unpolluted water collected up stream from the Volvo site. You will need 179928 liters of water to mix with the 3598.56 liters of OSE II, or 47600 gallons of fresh unpolluted water collected up stream from the Volvo site.</a:t>
            </a:r>
          </a:p>
          <a:p>
            <a:endParaRPr lang="en-US" dirty="0"/>
          </a:p>
          <a:p>
            <a:r>
              <a:rPr lang="en-US" b="1" dirty="0"/>
              <a:t>Application volume per well</a:t>
            </a:r>
          </a:p>
          <a:p>
            <a:r>
              <a:rPr lang="en-US" dirty="0"/>
              <a:t>There were 5 wells drilled, these wells can be used to apply OSE II and water mixture. 3/4 of the OSE II and water mixture should be applied to the three interior wells, and the last ¼ </a:t>
            </a:r>
            <a:r>
              <a:rPr lang="en-US" dirty="0" err="1"/>
              <a:t>fo</a:t>
            </a:r>
            <a:r>
              <a:rPr lang="en-US" dirty="0"/>
              <a:t> the OSE II and water mixture should be applied to the 2 outside wells.</a:t>
            </a:r>
          </a:p>
          <a:p>
            <a:endParaRPr lang="en-US" b="1" dirty="0"/>
          </a:p>
          <a:p>
            <a:r>
              <a:rPr lang="en-US" b="1" dirty="0"/>
              <a:t>Post application Maintenance</a:t>
            </a:r>
          </a:p>
          <a:p>
            <a:r>
              <a:rPr lang="en-US" dirty="0"/>
              <a:t>The pumping system should remain on until you notice a difference in the effluent being pumped, at which time you would shut down the system until May 2017.</a:t>
            </a:r>
          </a:p>
          <a:p>
            <a:endParaRPr lang="en-US" dirty="0"/>
          </a:p>
        </p:txBody>
      </p:sp>
      <p:sp>
        <p:nvSpPr>
          <p:cNvPr id="9" name="TextBox 8"/>
          <p:cNvSpPr txBox="1"/>
          <p:nvPr/>
        </p:nvSpPr>
        <p:spPr>
          <a:xfrm>
            <a:off x="364629" y="283568"/>
            <a:ext cx="8322172" cy="1754327"/>
          </a:xfrm>
          <a:prstGeom prst="rect">
            <a:avLst/>
          </a:prstGeom>
          <a:noFill/>
        </p:spPr>
        <p:txBody>
          <a:bodyPr wrap="square" rtlCol="0">
            <a:spAutoFit/>
          </a:bodyPr>
          <a:lstStyle/>
          <a:p>
            <a:r>
              <a:rPr lang="en-US" b="1" dirty="0"/>
              <a:t>Application time</a:t>
            </a:r>
          </a:p>
          <a:p>
            <a:r>
              <a:rPr lang="en-US" dirty="0"/>
              <a:t>The application of these drums should be carried out as fast as possible to get all the OSE II and water applied so the OSE II and water mixture will not be overwhelmed by the volume of oil.</a:t>
            </a:r>
          </a:p>
          <a:p>
            <a:endParaRPr lang="en-US" dirty="0"/>
          </a:p>
          <a:p>
            <a:endParaRPr lang="en-US" dirty="0"/>
          </a:p>
        </p:txBody>
      </p:sp>
    </p:spTree>
    <p:extLst>
      <p:ext uri="{BB962C8B-B14F-4D97-AF65-F5344CB8AC3E}">
        <p14:creationId xmlns:p14="http://schemas.microsoft.com/office/powerpoint/2010/main" val="2806665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P3.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13</a:t>
            </a:fld>
            <a:endParaRPr lang="en-US"/>
          </a:p>
        </p:txBody>
      </p:sp>
      <p:sp>
        <p:nvSpPr>
          <p:cNvPr id="6" name="TextBox 5"/>
          <p:cNvSpPr txBox="1"/>
          <p:nvPr/>
        </p:nvSpPr>
        <p:spPr>
          <a:xfrm>
            <a:off x="276615" y="188623"/>
            <a:ext cx="8637921" cy="7017307"/>
          </a:xfrm>
          <a:prstGeom prst="rect">
            <a:avLst/>
          </a:prstGeom>
          <a:noFill/>
        </p:spPr>
        <p:txBody>
          <a:bodyPr wrap="square" rtlCol="0">
            <a:spAutoFit/>
          </a:bodyPr>
          <a:lstStyle/>
          <a:p>
            <a:r>
              <a:rPr lang="en-US" b="1" dirty="0"/>
              <a:t>Site maintenance</a:t>
            </a:r>
          </a:p>
          <a:p>
            <a:r>
              <a:rPr lang="en-US" dirty="0"/>
              <a:t>Once a month 40,000 liters of fresh unpolluted water should be added to the system to insure O2 levels are remaining at a constant level and is not depleting, this should be carried out through August of 2017 or until testing has proven the contaminant levels have met acceptable levels.</a:t>
            </a:r>
          </a:p>
          <a:p>
            <a:endParaRPr lang="en-US" b="1" dirty="0"/>
          </a:p>
          <a:p>
            <a:r>
              <a:rPr lang="en-US" b="1" dirty="0"/>
              <a:t>Testing</a:t>
            </a:r>
          </a:p>
          <a:p>
            <a:r>
              <a:rPr lang="en-US" dirty="0"/>
              <a:t>Near the mid point of May 2017 test extractions should be taken to determine if the contaminant has reached acceptable levels, and the results need to be sent to the OSEI Corporation to see if any further additions of OSE II is required, or to see if a legal closure of the site can be obtained. The OSEI Corporation will add comments based on the contaminant levels determined in May 2017.</a:t>
            </a:r>
          </a:p>
          <a:p>
            <a:r>
              <a:rPr lang="mr-IN" b="1" dirty="0"/>
              <a:t>     </a:t>
            </a:r>
          </a:p>
          <a:p>
            <a:r>
              <a:rPr lang="en-US" b="1" dirty="0"/>
              <a:t>PGT</a:t>
            </a:r>
          </a:p>
          <a:p>
            <a:r>
              <a:rPr lang="en-US" dirty="0"/>
              <a:t>You will need to determine your costs, ( application adding water, monitoring) including testing to determine the end point of when the contaminant reaches acceptable levels.</a:t>
            </a:r>
          </a:p>
          <a:p>
            <a:endParaRPr lang="en-US" dirty="0"/>
          </a:p>
          <a:p>
            <a:r>
              <a:rPr lang="en-US" dirty="0"/>
              <a:t>This cost will need to be compared to the cost of pumping the site for the number of years it can be calculated to bring the contaminant to acceptable levels. This will be the comparative that we can discuss before, as well as how to submit a plan to Volvo/Insurance company.</a:t>
            </a:r>
          </a:p>
          <a:p>
            <a:endParaRPr lang="en-US" dirty="0"/>
          </a:p>
          <a:p>
            <a:r>
              <a:rPr lang="en-US" dirty="0"/>
              <a:t>Steven </a:t>
            </a:r>
            <a:r>
              <a:rPr lang="en-US" dirty="0" err="1"/>
              <a:t>Pedigo</a:t>
            </a:r>
            <a:r>
              <a:rPr lang="en-US" dirty="0"/>
              <a:t>.</a:t>
            </a:r>
          </a:p>
          <a:p>
            <a:endParaRPr lang="en-US" b="1" dirty="0"/>
          </a:p>
          <a:p>
            <a:endParaRPr lang="en-US" dirty="0"/>
          </a:p>
        </p:txBody>
      </p:sp>
    </p:spTree>
    <p:extLst>
      <p:ext uri="{BB962C8B-B14F-4D97-AF65-F5344CB8AC3E}">
        <p14:creationId xmlns:p14="http://schemas.microsoft.com/office/powerpoint/2010/main" val="1752066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0"/>
            <a:ext cx="8433155" cy="6126164"/>
          </a:xfrm>
        </p:spPr>
        <p:txBody>
          <a:bodyPr/>
          <a:lstStyle/>
          <a:p>
            <a:endParaRPr lang="en-US" dirty="0"/>
          </a:p>
          <a:p>
            <a:pPr marL="0" indent="0" algn="ctr">
              <a:buNone/>
            </a:pPr>
            <a:r>
              <a:rPr lang="en-US" dirty="0"/>
              <a:t> Volvo Truck Center, </a:t>
            </a:r>
            <a:r>
              <a:rPr lang="en-US" dirty="0" err="1"/>
              <a:t>Kjelsrud</a:t>
            </a:r>
            <a:endParaRPr lang="en-US" dirty="0"/>
          </a:p>
          <a:p>
            <a:pPr marL="0" indent="0" algn="ctr">
              <a:buNone/>
            </a:pPr>
            <a:r>
              <a:rPr lang="en-US" dirty="0" err="1"/>
              <a:t>Historikk</a:t>
            </a:r>
            <a:r>
              <a:rPr lang="en-US" dirty="0"/>
              <a:t> </a:t>
            </a:r>
            <a:r>
              <a:rPr lang="en-US" dirty="0" err="1"/>
              <a:t>og</a:t>
            </a:r>
            <a:r>
              <a:rPr lang="en-US" dirty="0"/>
              <a:t> status for </a:t>
            </a:r>
            <a:r>
              <a:rPr lang="en-US" dirty="0" err="1"/>
              <a:t>sanering</a:t>
            </a:r>
            <a:r>
              <a:rPr lang="en-US" dirty="0"/>
              <a:t> </a:t>
            </a:r>
            <a:r>
              <a:rPr lang="en-US" dirty="0" err="1"/>
              <a:t>av</a:t>
            </a:r>
            <a:r>
              <a:rPr lang="en-US" dirty="0"/>
              <a:t> </a:t>
            </a:r>
            <a:r>
              <a:rPr lang="en-US" dirty="0" err="1"/>
              <a:t>oljeforurensning</a:t>
            </a:r>
            <a:r>
              <a:rPr lang="en-US" dirty="0"/>
              <a:t>. </a:t>
            </a:r>
          </a:p>
          <a:p>
            <a:pPr marL="0" indent="0" algn="ctr">
              <a:buNone/>
            </a:pPr>
            <a:endParaRPr lang="en-US" dirty="0"/>
          </a:p>
          <a:p>
            <a:pPr marL="0" indent="0" algn="ctr">
              <a:buNone/>
            </a:pPr>
            <a:r>
              <a:rPr lang="en-US" dirty="0"/>
              <a:t>Paul S. </a:t>
            </a:r>
            <a:r>
              <a:rPr lang="en-US" dirty="0" err="1"/>
              <a:t>Cappelen</a:t>
            </a:r>
            <a:r>
              <a:rPr lang="en-US" dirty="0"/>
              <a:t>, NGI</a:t>
            </a:r>
          </a:p>
          <a:p>
            <a:pPr marL="0" indent="0" algn="ctr">
              <a:buNone/>
            </a:pPr>
            <a:r>
              <a:rPr lang="mr-IN" dirty="0"/>
              <a:t>2016-11-16</a:t>
            </a:r>
            <a:endParaRPr lang="en-US" dirty="0"/>
          </a:p>
        </p:txBody>
      </p:sp>
      <p:sp>
        <p:nvSpPr>
          <p:cNvPr id="4" name="Footer Placeholder 3"/>
          <p:cNvSpPr>
            <a:spLocks noGrp="1"/>
          </p:cNvSpPr>
          <p:nvPr>
            <p:ph type="ftr" sz="quarter" idx="11"/>
          </p:nvPr>
        </p:nvSpPr>
        <p:spPr/>
        <p:txBody>
          <a:bodyPr/>
          <a:lstStyle/>
          <a:p>
            <a:r>
              <a:rPr lang="en-US" dirty="0"/>
              <a:t>P6.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14</a:t>
            </a:fld>
            <a:endParaRPr lang="en-US"/>
          </a:p>
        </p:txBody>
      </p:sp>
    </p:spTree>
    <p:extLst>
      <p:ext uri="{BB962C8B-B14F-4D97-AF65-F5344CB8AC3E}">
        <p14:creationId xmlns:p14="http://schemas.microsoft.com/office/powerpoint/2010/main" val="1071971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356350"/>
          </a:xfrm>
        </p:spPr>
        <p:txBody>
          <a:bodyPr>
            <a:normAutofit lnSpcReduction="10000"/>
          </a:bodyPr>
          <a:lstStyle/>
          <a:p>
            <a:r>
              <a:rPr lang="en-US" dirty="0" err="1">
                <a:solidFill>
                  <a:srgbClr val="FF0000"/>
                </a:solidFill>
              </a:rPr>
              <a:t>Områdehistorikk</a:t>
            </a:r>
            <a:endParaRPr lang="en-US" dirty="0">
              <a:solidFill>
                <a:srgbClr val="FF0000"/>
              </a:solidFill>
            </a:endParaRPr>
          </a:p>
          <a:p>
            <a:r>
              <a:rPr lang="en-US" dirty="0"/>
              <a:t>VTC ligger </a:t>
            </a:r>
            <a:r>
              <a:rPr lang="en-US" dirty="0" err="1"/>
              <a:t>på</a:t>
            </a:r>
            <a:r>
              <a:rPr lang="en-US" dirty="0"/>
              <a:t> en </a:t>
            </a:r>
            <a:r>
              <a:rPr lang="en-US" dirty="0" err="1"/>
              <a:t>gammel</a:t>
            </a:r>
            <a:r>
              <a:rPr lang="en-US" dirty="0"/>
              <a:t> </a:t>
            </a:r>
            <a:r>
              <a:rPr lang="en-US" dirty="0" err="1"/>
              <a:t>avfallsfylling</a:t>
            </a:r>
            <a:endParaRPr lang="en-US" dirty="0"/>
          </a:p>
          <a:p>
            <a:r>
              <a:rPr lang="en-US" dirty="0" err="1"/>
              <a:t>Fylt</a:t>
            </a:r>
            <a:r>
              <a:rPr lang="en-US" dirty="0"/>
              <a:t> med </a:t>
            </a:r>
            <a:r>
              <a:rPr lang="en-US" dirty="0" err="1"/>
              <a:t>privat</a:t>
            </a:r>
            <a:r>
              <a:rPr lang="en-US" dirty="0"/>
              <a:t> </a:t>
            </a:r>
            <a:r>
              <a:rPr lang="en-US" dirty="0" err="1"/>
              <a:t>avfall</a:t>
            </a:r>
            <a:r>
              <a:rPr lang="en-US" dirty="0"/>
              <a:t> ca. 1945</a:t>
            </a:r>
          </a:p>
          <a:p>
            <a:r>
              <a:rPr lang="en-US" dirty="0"/>
              <a:t>–1970-tallet</a:t>
            </a:r>
          </a:p>
          <a:p>
            <a:r>
              <a:rPr lang="en-US" dirty="0" err="1"/>
              <a:t>Opprinnelig</a:t>
            </a:r>
            <a:r>
              <a:rPr lang="en-US" dirty="0"/>
              <a:t> </a:t>
            </a:r>
            <a:r>
              <a:rPr lang="en-US" dirty="0" err="1"/>
              <a:t>terreng</a:t>
            </a:r>
            <a:r>
              <a:rPr lang="en-US" dirty="0"/>
              <a:t> </a:t>
            </a:r>
            <a:r>
              <a:rPr lang="en-US" dirty="0" err="1"/>
              <a:t>er</a:t>
            </a:r>
            <a:r>
              <a:rPr lang="en-US" dirty="0"/>
              <a:t> en </a:t>
            </a:r>
            <a:r>
              <a:rPr lang="en-US" dirty="0" err="1"/>
              <a:t>gammel</a:t>
            </a:r>
            <a:r>
              <a:rPr lang="en-US" dirty="0"/>
              <a:t> ravine</a:t>
            </a:r>
          </a:p>
          <a:p>
            <a:r>
              <a:rPr lang="en-US" dirty="0" err="1"/>
              <a:t>Mektighet</a:t>
            </a:r>
            <a:r>
              <a:rPr lang="en-US" dirty="0"/>
              <a:t> </a:t>
            </a:r>
            <a:r>
              <a:rPr lang="en-US" dirty="0" err="1"/>
              <a:t>av</a:t>
            </a:r>
            <a:r>
              <a:rPr lang="en-US" dirty="0"/>
              <a:t> </a:t>
            </a:r>
            <a:r>
              <a:rPr lang="en-US" dirty="0" err="1"/>
              <a:t>avfall</a:t>
            </a:r>
            <a:r>
              <a:rPr lang="en-US" dirty="0"/>
              <a:t> </a:t>
            </a:r>
            <a:r>
              <a:rPr lang="en-US" dirty="0" err="1"/>
              <a:t>opptil</a:t>
            </a:r>
            <a:r>
              <a:rPr lang="en-US" dirty="0"/>
              <a:t> 20 m</a:t>
            </a:r>
          </a:p>
          <a:p>
            <a:r>
              <a:rPr lang="en-US" dirty="0" err="1"/>
              <a:t>Etter</a:t>
            </a:r>
            <a:r>
              <a:rPr lang="en-US" dirty="0"/>
              <a:t> at </a:t>
            </a:r>
            <a:r>
              <a:rPr lang="en-US" dirty="0" err="1"/>
              <a:t>avfallsdeponeringen</a:t>
            </a:r>
            <a:r>
              <a:rPr lang="en-US" dirty="0"/>
              <a:t> </a:t>
            </a:r>
            <a:r>
              <a:rPr lang="en-US" dirty="0" err="1"/>
              <a:t>opphørte</a:t>
            </a:r>
            <a:r>
              <a:rPr lang="en-US" dirty="0"/>
              <a:t>, </a:t>
            </a:r>
            <a:r>
              <a:rPr lang="en-US" dirty="0" err="1"/>
              <a:t>har</a:t>
            </a:r>
            <a:r>
              <a:rPr lang="en-US" dirty="0"/>
              <a:t> </a:t>
            </a:r>
            <a:r>
              <a:rPr lang="en-US" dirty="0" err="1"/>
              <a:t>ravinen</a:t>
            </a:r>
            <a:r>
              <a:rPr lang="en-US" dirty="0"/>
              <a:t> </a:t>
            </a:r>
            <a:r>
              <a:rPr lang="en-US" dirty="0" err="1"/>
              <a:t>blitt</a:t>
            </a:r>
            <a:r>
              <a:rPr lang="en-US" dirty="0"/>
              <a:t> </a:t>
            </a:r>
            <a:r>
              <a:rPr lang="en-US" dirty="0" err="1"/>
              <a:t>fylt</a:t>
            </a:r>
            <a:r>
              <a:rPr lang="en-US" dirty="0"/>
              <a:t> </a:t>
            </a:r>
            <a:r>
              <a:rPr lang="en-US" dirty="0" err="1"/>
              <a:t>opp</a:t>
            </a:r>
            <a:endParaRPr lang="en-US" dirty="0"/>
          </a:p>
          <a:p>
            <a:r>
              <a:rPr lang="en-US" dirty="0"/>
              <a:t>med </a:t>
            </a:r>
            <a:r>
              <a:rPr lang="en-US" dirty="0" err="1"/>
              <a:t>overskuddsmasser</a:t>
            </a:r>
            <a:r>
              <a:rPr lang="en-US" dirty="0"/>
              <a:t> / </a:t>
            </a:r>
            <a:r>
              <a:rPr lang="en-US" dirty="0" err="1"/>
              <a:t>utgravningsmasser</a:t>
            </a:r>
            <a:r>
              <a:rPr lang="en-US" dirty="0"/>
              <a:t> </a:t>
            </a:r>
            <a:r>
              <a:rPr lang="en-US" dirty="0" err="1"/>
              <a:t>fra</a:t>
            </a:r>
            <a:r>
              <a:rPr lang="en-US" dirty="0"/>
              <a:t> </a:t>
            </a:r>
            <a:r>
              <a:rPr lang="en-US" dirty="0" err="1"/>
              <a:t>utbygging</a:t>
            </a:r>
            <a:r>
              <a:rPr lang="en-US" dirty="0"/>
              <a:t> </a:t>
            </a:r>
            <a:r>
              <a:rPr lang="en-US" dirty="0" err="1"/>
              <a:t>i</a:t>
            </a:r>
            <a:r>
              <a:rPr lang="en-US" dirty="0"/>
              <a:t> </a:t>
            </a:r>
            <a:r>
              <a:rPr lang="en-US" dirty="0" err="1"/>
              <a:t>Groruddalen</a:t>
            </a:r>
            <a:r>
              <a:rPr lang="en-US" dirty="0"/>
              <a:t> </a:t>
            </a:r>
            <a:r>
              <a:rPr lang="en-US" dirty="0" err="1"/>
              <a:t>og</a:t>
            </a:r>
            <a:r>
              <a:rPr lang="en-US" dirty="0"/>
              <a:t> Oslo </a:t>
            </a:r>
            <a:r>
              <a:rPr lang="en-US" dirty="0" err="1"/>
              <a:t>sentrum</a:t>
            </a:r>
            <a:endParaRPr lang="en-US" dirty="0"/>
          </a:p>
          <a:p>
            <a:r>
              <a:rPr lang="en-US" dirty="0"/>
              <a:t>VTC</a:t>
            </a:r>
          </a:p>
          <a:p>
            <a:r>
              <a:rPr lang="en-US" dirty="0"/>
              <a:t>-</a:t>
            </a:r>
            <a:r>
              <a:rPr lang="en-US" dirty="0" err="1"/>
              <a:t>bygget</a:t>
            </a:r>
            <a:r>
              <a:rPr lang="en-US" dirty="0"/>
              <a:t> </a:t>
            </a:r>
            <a:r>
              <a:rPr lang="en-US" dirty="0" err="1"/>
              <a:t>etablert</a:t>
            </a:r>
            <a:r>
              <a:rPr lang="en-US" dirty="0"/>
              <a:t> </a:t>
            </a:r>
            <a:r>
              <a:rPr lang="en-US" dirty="0" err="1"/>
              <a:t>tidlig</a:t>
            </a:r>
            <a:r>
              <a:rPr lang="en-US" dirty="0"/>
              <a:t> 1990-tallet</a:t>
            </a:r>
          </a:p>
          <a:p>
            <a:pPr marL="0" indent="0">
              <a:buNone/>
            </a:pPr>
            <a:endParaRPr lang="en-US" dirty="0"/>
          </a:p>
        </p:txBody>
      </p:sp>
      <p:sp>
        <p:nvSpPr>
          <p:cNvPr id="4" name="Footer Placeholder 3"/>
          <p:cNvSpPr>
            <a:spLocks noGrp="1"/>
          </p:cNvSpPr>
          <p:nvPr>
            <p:ph type="ftr" sz="quarter" idx="11"/>
          </p:nvPr>
        </p:nvSpPr>
        <p:spPr/>
        <p:txBody>
          <a:bodyPr/>
          <a:lstStyle/>
          <a:p>
            <a:r>
              <a:rPr lang="en-US" dirty="0"/>
              <a:t>P6.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15</a:t>
            </a:fld>
            <a:endParaRPr lang="en-US"/>
          </a:p>
        </p:txBody>
      </p:sp>
    </p:spTree>
    <p:extLst>
      <p:ext uri="{BB962C8B-B14F-4D97-AF65-F5344CB8AC3E}">
        <p14:creationId xmlns:p14="http://schemas.microsoft.com/office/powerpoint/2010/main" val="1160571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lstStyle/>
          <a:p>
            <a:r>
              <a:rPr lang="en-US" dirty="0" err="1"/>
              <a:t>Terreng</a:t>
            </a:r>
            <a:r>
              <a:rPr lang="en-US" dirty="0"/>
              <a:t> </a:t>
            </a:r>
            <a:r>
              <a:rPr lang="en-US" dirty="0" err="1"/>
              <a:t>før</a:t>
            </a:r>
            <a:r>
              <a:rPr lang="en-US" dirty="0"/>
              <a:t> </a:t>
            </a:r>
            <a:r>
              <a:rPr lang="en-US" dirty="0" err="1"/>
              <a:t>fylling</a:t>
            </a:r>
            <a:r>
              <a:rPr lang="en-US" dirty="0"/>
              <a:t> </a:t>
            </a:r>
            <a:r>
              <a:rPr lang="en-US" dirty="0" err="1"/>
              <a:t>startet</a:t>
            </a:r>
            <a:r>
              <a:rPr lang="en-US" dirty="0"/>
              <a:t> </a:t>
            </a:r>
            <a:r>
              <a:rPr lang="en-US" dirty="0" err="1"/>
              <a:t>i</a:t>
            </a:r>
            <a:r>
              <a:rPr lang="en-US" dirty="0"/>
              <a:t> 1945</a:t>
            </a:r>
          </a:p>
          <a:p>
            <a:endParaRPr lang="en-US" dirty="0"/>
          </a:p>
        </p:txBody>
      </p:sp>
      <p:sp>
        <p:nvSpPr>
          <p:cNvPr id="4" name="Footer Placeholder 3"/>
          <p:cNvSpPr>
            <a:spLocks noGrp="1"/>
          </p:cNvSpPr>
          <p:nvPr>
            <p:ph type="ftr" sz="quarter" idx="11"/>
          </p:nvPr>
        </p:nvSpPr>
        <p:spPr/>
        <p:txBody>
          <a:bodyPr/>
          <a:lstStyle/>
          <a:p>
            <a:r>
              <a:rPr lang="en-US" dirty="0"/>
              <a:t>P6.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16</a:t>
            </a:fld>
            <a:endParaRPr lang="en-US"/>
          </a:p>
        </p:txBody>
      </p:sp>
      <p:pic>
        <p:nvPicPr>
          <p:cNvPr id="6" name="Picture 5"/>
          <p:cNvPicPr>
            <a:picLocks noChangeAspect="1"/>
          </p:cNvPicPr>
          <p:nvPr/>
        </p:nvPicPr>
        <p:blipFill>
          <a:blip r:embed="rId2"/>
          <a:stretch>
            <a:fillRect/>
          </a:stretch>
        </p:blipFill>
        <p:spPr>
          <a:xfrm>
            <a:off x="495301" y="886289"/>
            <a:ext cx="8044695" cy="5393093"/>
          </a:xfrm>
          <a:prstGeom prst="rect">
            <a:avLst/>
          </a:prstGeom>
        </p:spPr>
      </p:pic>
    </p:spTree>
    <p:extLst>
      <p:ext uri="{BB962C8B-B14F-4D97-AF65-F5344CB8AC3E}">
        <p14:creationId xmlns:p14="http://schemas.microsoft.com/office/powerpoint/2010/main" val="3670467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P7.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17</a:t>
            </a:fld>
            <a:endParaRPr lang="en-US"/>
          </a:p>
        </p:txBody>
      </p:sp>
      <p:pic>
        <p:nvPicPr>
          <p:cNvPr id="8" name="Content Placeholder 7"/>
          <p:cNvPicPr>
            <a:picLocks noGrp="1" noChangeAspect="1"/>
          </p:cNvPicPr>
          <p:nvPr>
            <p:ph idx="1"/>
          </p:nvPr>
        </p:nvPicPr>
        <p:blipFill>
          <a:blip r:embed="rId2"/>
          <a:srcRect t="343" b="343"/>
          <a:stretch>
            <a:fillRect/>
          </a:stretch>
        </p:blipFill>
        <p:spPr>
          <a:xfrm>
            <a:off x="457200" y="1"/>
            <a:ext cx="4138121" cy="3080442"/>
          </a:xfrm>
        </p:spPr>
      </p:pic>
      <p:pic>
        <p:nvPicPr>
          <p:cNvPr id="12" name="Picture 11"/>
          <p:cNvPicPr>
            <a:picLocks noChangeAspect="1"/>
          </p:cNvPicPr>
          <p:nvPr/>
        </p:nvPicPr>
        <p:blipFill>
          <a:blip r:embed="rId3"/>
          <a:stretch>
            <a:fillRect/>
          </a:stretch>
        </p:blipFill>
        <p:spPr>
          <a:xfrm>
            <a:off x="4867486" y="1"/>
            <a:ext cx="4091479" cy="3081699"/>
          </a:xfrm>
          <a:prstGeom prst="rect">
            <a:avLst/>
          </a:prstGeom>
        </p:spPr>
      </p:pic>
      <p:pic>
        <p:nvPicPr>
          <p:cNvPr id="14" name="Picture 13"/>
          <p:cNvPicPr>
            <a:picLocks noChangeAspect="1"/>
          </p:cNvPicPr>
          <p:nvPr/>
        </p:nvPicPr>
        <p:blipFill>
          <a:blip r:embed="rId4"/>
          <a:stretch>
            <a:fillRect/>
          </a:stretch>
        </p:blipFill>
        <p:spPr>
          <a:xfrm>
            <a:off x="457200" y="3356244"/>
            <a:ext cx="4138121" cy="2857342"/>
          </a:xfrm>
          <a:prstGeom prst="rect">
            <a:avLst/>
          </a:prstGeom>
        </p:spPr>
      </p:pic>
      <p:pic>
        <p:nvPicPr>
          <p:cNvPr id="15" name="Picture 14"/>
          <p:cNvPicPr>
            <a:picLocks noChangeAspect="1"/>
          </p:cNvPicPr>
          <p:nvPr/>
        </p:nvPicPr>
        <p:blipFill>
          <a:blip r:embed="rId5"/>
          <a:stretch>
            <a:fillRect/>
          </a:stretch>
        </p:blipFill>
        <p:spPr>
          <a:xfrm>
            <a:off x="4867486" y="3356244"/>
            <a:ext cx="4091479" cy="2857342"/>
          </a:xfrm>
          <a:prstGeom prst="rect">
            <a:avLst/>
          </a:prstGeom>
        </p:spPr>
      </p:pic>
    </p:spTree>
    <p:extLst>
      <p:ext uri="{BB962C8B-B14F-4D97-AF65-F5344CB8AC3E}">
        <p14:creationId xmlns:p14="http://schemas.microsoft.com/office/powerpoint/2010/main" val="3908358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P8.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18</a:t>
            </a:fld>
            <a:endParaRPr lang="en-US"/>
          </a:p>
        </p:txBody>
      </p:sp>
      <p:pic>
        <p:nvPicPr>
          <p:cNvPr id="8" name="Content Placeholder 7"/>
          <p:cNvPicPr>
            <a:picLocks noGrp="1" noChangeAspect="1"/>
          </p:cNvPicPr>
          <p:nvPr>
            <p:ph idx="1"/>
          </p:nvPr>
        </p:nvPicPr>
        <p:blipFill>
          <a:blip r:embed="rId2"/>
          <a:srcRect t="491" b="491"/>
          <a:stretch>
            <a:fillRect/>
          </a:stretch>
        </p:blipFill>
        <p:spPr>
          <a:xfrm>
            <a:off x="457200" y="130853"/>
            <a:ext cx="3927686" cy="2857343"/>
          </a:xfrm>
        </p:spPr>
      </p:pic>
      <p:pic>
        <p:nvPicPr>
          <p:cNvPr id="9" name="Picture 8"/>
          <p:cNvPicPr>
            <a:picLocks noChangeAspect="1"/>
          </p:cNvPicPr>
          <p:nvPr/>
        </p:nvPicPr>
        <p:blipFill>
          <a:blip r:embed="rId3"/>
          <a:stretch>
            <a:fillRect/>
          </a:stretch>
        </p:blipFill>
        <p:spPr>
          <a:xfrm>
            <a:off x="457200" y="3202052"/>
            <a:ext cx="3927685" cy="3027001"/>
          </a:xfrm>
          <a:prstGeom prst="rect">
            <a:avLst/>
          </a:prstGeom>
        </p:spPr>
      </p:pic>
      <p:pic>
        <p:nvPicPr>
          <p:cNvPr id="15" name="Picture 14"/>
          <p:cNvPicPr>
            <a:picLocks noChangeAspect="1"/>
          </p:cNvPicPr>
          <p:nvPr/>
        </p:nvPicPr>
        <p:blipFill>
          <a:blip r:embed="rId4"/>
          <a:stretch>
            <a:fillRect/>
          </a:stretch>
        </p:blipFill>
        <p:spPr>
          <a:xfrm>
            <a:off x="4737694" y="130853"/>
            <a:ext cx="3949106" cy="2857343"/>
          </a:xfrm>
          <a:prstGeom prst="rect">
            <a:avLst/>
          </a:prstGeom>
        </p:spPr>
      </p:pic>
      <p:pic>
        <p:nvPicPr>
          <p:cNvPr id="16" name="Picture 15"/>
          <p:cNvPicPr>
            <a:picLocks noChangeAspect="1"/>
          </p:cNvPicPr>
          <p:nvPr/>
        </p:nvPicPr>
        <p:blipFill>
          <a:blip r:embed="rId5"/>
          <a:stretch>
            <a:fillRect/>
          </a:stretch>
        </p:blipFill>
        <p:spPr>
          <a:xfrm>
            <a:off x="4744007" y="3202052"/>
            <a:ext cx="3942793" cy="2893947"/>
          </a:xfrm>
          <a:prstGeom prst="rect">
            <a:avLst/>
          </a:prstGeom>
        </p:spPr>
      </p:pic>
    </p:spTree>
    <p:extLst>
      <p:ext uri="{BB962C8B-B14F-4D97-AF65-F5344CB8AC3E}">
        <p14:creationId xmlns:p14="http://schemas.microsoft.com/office/powerpoint/2010/main" val="1923831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rcRect l="13063" r="13063"/>
          <a:stretch>
            <a:fillRect/>
          </a:stretch>
        </p:blipFill>
        <p:spPr>
          <a:xfrm>
            <a:off x="882316" y="0"/>
            <a:ext cx="5922210" cy="2827302"/>
          </a:xfrm>
        </p:spPr>
      </p:pic>
      <p:sp>
        <p:nvSpPr>
          <p:cNvPr id="4" name="Footer Placeholder 3"/>
          <p:cNvSpPr>
            <a:spLocks noGrp="1"/>
          </p:cNvSpPr>
          <p:nvPr>
            <p:ph type="ftr" sz="quarter" idx="11"/>
          </p:nvPr>
        </p:nvSpPr>
        <p:spPr/>
        <p:txBody>
          <a:bodyPr/>
          <a:lstStyle/>
          <a:p>
            <a:r>
              <a:rPr lang="en-US" dirty="0"/>
              <a:t>P9.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19</a:t>
            </a:fld>
            <a:endParaRPr lang="en-US"/>
          </a:p>
        </p:txBody>
      </p:sp>
      <p:sp>
        <p:nvSpPr>
          <p:cNvPr id="10" name="Rectangle 9"/>
          <p:cNvSpPr/>
          <p:nvPr/>
        </p:nvSpPr>
        <p:spPr>
          <a:xfrm>
            <a:off x="307475" y="2827302"/>
            <a:ext cx="8569158" cy="2862323"/>
          </a:xfrm>
          <a:prstGeom prst="rect">
            <a:avLst/>
          </a:prstGeom>
        </p:spPr>
        <p:txBody>
          <a:bodyPr wrap="square">
            <a:spAutoFit/>
          </a:bodyPr>
          <a:lstStyle/>
          <a:p>
            <a:r>
              <a:rPr lang="en-US" dirty="0" err="1">
                <a:solidFill>
                  <a:srgbClr val="FF0000"/>
                </a:solidFill>
              </a:rPr>
              <a:t>Akutte</a:t>
            </a:r>
            <a:r>
              <a:rPr lang="en-US" dirty="0">
                <a:solidFill>
                  <a:srgbClr val="FF0000"/>
                </a:solidFill>
              </a:rPr>
              <a:t> </a:t>
            </a:r>
            <a:r>
              <a:rPr lang="en-US" dirty="0" err="1">
                <a:solidFill>
                  <a:srgbClr val="FF0000"/>
                </a:solidFill>
              </a:rPr>
              <a:t>tiltak</a:t>
            </a:r>
            <a:r>
              <a:rPr lang="en-US" dirty="0">
                <a:solidFill>
                  <a:srgbClr val="FF0000"/>
                </a:solidFill>
              </a:rPr>
              <a:t> </a:t>
            </a:r>
            <a:r>
              <a:rPr lang="en-US" dirty="0" err="1">
                <a:solidFill>
                  <a:srgbClr val="FF0000"/>
                </a:solidFill>
              </a:rPr>
              <a:t>utført</a:t>
            </a:r>
            <a:r>
              <a:rPr lang="en-US" dirty="0">
                <a:solidFill>
                  <a:srgbClr val="FF0000"/>
                </a:solidFill>
              </a:rPr>
              <a:t> </a:t>
            </a:r>
            <a:r>
              <a:rPr lang="en-US" dirty="0" err="1">
                <a:solidFill>
                  <a:srgbClr val="FF0000"/>
                </a:solidFill>
              </a:rPr>
              <a:t>første</a:t>
            </a:r>
            <a:r>
              <a:rPr lang="en-US" dirty="0">
                <a:solidFill>
                  <a:srgbClr val="FF0000"/>
                </a:solidFill>
              </a:rPr>
              <a:t> </a:t>
            </a:r>
            <a:r>
              <a:rPr lang="en-US" dirty="0" err="1">
                <a:solidFill>
                  <a:srgbClr val="FF0000"/>
                </a:solidFill>
              </a:rPr>
              <a:t>år</a:t>
            </a:r>
            <a:endParaRPr lang="en-US" dirty="0">
              <a:solidFill>
                <a:srgbClr val="FF0000"/>
              </a:solidFill>
            </a:endParaRPr>
          </a:p>
          <a:p>
            <a:r>
              <a:rPr lang="en-US" dirty="0" err="1"/>
              <a:t>Forurenset</a:t>
            </a:r>
            <a:r>
              <a:rPr lang="en-US" dirty="0"/>
              <a:t> masse </a:t>
            </a:r>
            <a:r>
              <a:rPr lang="en-US" dirty="0" err="1"/>
              <a:t>i</a:t>
            </a:r>
            <a:r>
              <a:rPr lang="en-US" dirty="0"/>
              <a:t> </a:t>
            </a:r>
            <a:r>
              <a:rPr lang="en-US" dirty="0" err="1"/>
              <a:t>rørgata</a:t>
            </a:r>
            <a:r>
              <a:rPr lang="en-US" dirty="0"/>
              <a:t> </a:t>
            </a:r>
            <a:r>
              <a:rPr lang="en-US" dirty="0" err="1"/>
              <a:t>langs</a:t>
            </a:r>
            <a:r>
              <a:rPr lang="en-US" dirty="0"/>
              <a:t> </a:t>
            </a:r>
            <a:r>
              <a:rPr lang="en-US" dirty="0" err="1"/>
              <a:t>bygget</a:t>
            </a:r>
            <a:r>
              <a:rPr lang="en-US" dirty="0"/>
              <a:t> </a:t>
            </a:r>
            <a:r>
              <a:rPr lang="en-US" dirty="0" err="1"/>
              <a:t>er</a:t>
            </a:r>
            <a:r>
              <a:rPr lang="en-US" dirty="0"/>
              <a:t> </a:t>
            </a:r>
            <a:r>
              <a:rPr lang="en-US" dirty="0" err="1"/>
              <a:t>fjernet</a:t>
            </a:r>
            <a:r>
              <a:rPr lang="en-US" dirty="0"/>
              <a:t> </a:t>
            </a:r>
            <a:r>
              <a:rPr lang="en-US" dirty="0" err="1"/>
              <a:t>og</a:t>
            </a:r>
            <a:r>
              <a:rPr lang="en-US" dirty="0"/>
              <a:t> </a:t>
            </a:r>
            <a:r>
              <a:rPr lang="en-US" dirty="0" err="1"/>
              <a:t>levert</a:t>
            </a:r>
            <a:r>
              <a:rPr lang="en-US" dirty="0"/>
              <a:t> </a:t>
            </a:r>
            <a:r>
              <a:rPr lang="en-US" dirty="0" err="1"/>
              <a:t>til</a:t>
            </a:r>
            <a:r>
              <a:rPr lang="en-US" dirty="0"/>
              <a:t> </a:t>
            </a:r>
            <a:r>
              <a:rPr lang="en-US" dirty="0" err="1"/>
              <a:t>godkjentmottak</a:t>
            </a:r>
            <a:r>
              <a:rPr lang="en-US" dirty="0"/>
              <a:t>.</a:t>
            </a:r>
          </a:p>
          <a:p>
            <a:r>
              <a:rPr lang="en-US" dirty="0"/>
              <a:t>Fri </a:t>
            </a:r>
            <a:r>
              <a:rPr lang="en-US" dirty="0" err="1"/>
              <a:t>fase</a:t>
            </a:r>
            <a:r>
              <a:rPr lang="en-US" dirty="0"/>
              <a:t> </a:t>
            </a:r>
            <a:r>
              <a:rPr lang="en-US" dirty="0" err="1"/>
              <a:t>olje</a:t>
            </a:r>
            <a:r>
              <a:rPr lang="en-US" dirty="0"/>
              <a:t> </a:t>
            </a:r>
            <a:r>
              <a:rPr lang="en-US" dirty="0" err="1"/>
              <a:t>og</a:t>
            </a:r>
            <a:r>
              <a:rPr lang="en-US" dirty="0"/>
              <a:t> </a:t>
            </a:r>
            <a:r>
              <a:rPr lang="en-US" dirty="0" err="1"/>
              <a:t>forurenset</a:t>
            </a:r>
            <a:r>
              <a:rPr lang="en-US" dirty="0"/>
              <a:t> bark </a:t>
            </a:r>
            <a:r>
              <a:rPr lang="en-US" dirty="0" err="1"/>
              <a:t>fra</a:t>
            </a:r>
            <a:r>
              <a:rPr lang="en-US" dirty="0"/>
              <a:t> </a:t>
            </a:r>
            <a:r>
              <a:rPr lang="en-US" dirty="0" err="1"/>
              <a:t>skråningen</a:t>
            </a:r>
            <a:r>
              <a:rPr lang="en-US" dirty="0"/>
              <a:t> mot </a:t>
            </a:r>
            <a:r>
              <a:rPr lang="en-US" dirty="0" err="1"/>
              <a:t>Alnaelva</a:t>
            </a:r>
            <a:r>
              <a:rPr lang="en-US" dirty="0"/>
              <a:t> </a:t>
            </a:r>
            <a:r>
              <a:rPr lang="en-US" dirty="0" err="1"/>
              <a:t>levert</a:t>
            </a:r>
            <a:r>
              <a:rPr lang="en-US" dirty="0"/>
              <a:t> </a:t>
            </a:r>
            <a:r>
              <a:rPr lang="en-US" dirty="0" err="1"/>
              <a:t>til</a:t>
            </a:r>
            <a:r>
              <a:rPr lang="en-US" dirty="0"/>
              <a:t> </a:t>
            </a:r>
            <a:r>
              <a:rPr lang="en-US" dirty="0" err="1"/>
              <a:t>godkjent</a:t>
            </a:r>
            <a:r>
              <a:rPr lang="en-US" dirty="0"/>
              <a:t> </a:t>
            </a:r>
            <a:r>
              <a:rPr lang="en-US" dirty="0" err="1"/>
              <a:t>mottak</a:t>
            </a:r>
            <a:r>
              <a:rPr lang="en-US" dirty="0"/>
              <a:t>.</a:t>
            </a:r>
          </a:p>
          <a:p>
            <a:r>
              <a:rPr lang="en-US" dirty="0"/>
              <a:t>To </a:t>
            </a:r>
            <a:r>
              <a:rPr lang="en-US" dirty="0" err="1"/>
              <a:t>oppsamlingsdammer</a:t>
            </a:r>
            <a:r>
              <a:rPr lang="en-US" dirty="0"/>
              <a:t> med </a:t>
            </a:r>
            <a:r>
              <a:rPr lang="en-US" dirty="0" err="1"/>
              <a:t>dykket</a:t>
            </a:r>
            <a:r>
              <a:rPr lang="en-US" dirty="0"/>
              <a:t> </a:t>
            </a:r>
            <a:r>
              <a:rPr lang="en-US" dirty="0" err="1"/>
              <a:t>utløp</a:t>
            </a:r>
            <a:r>
              <a:rPr lang="en-US" dirty="0"/>
              <a:t> </a:t>
            </a:r>
            <a:r>
              <a:rPr lang="en-US" dirty="0" err="1"/>
              <a:t>ble</a:t>
            </a:r>
            <a:r>
              <a:rPr lang="en-US" dirty="0"/>
              <a:t> </a:t>
            </a:r>
            <a:r>
              <a:rPr lang="en-US" dirty="0" err="1"/>
              <a:t>etablert</a:t>
            </a:r>
            <a:r>
              <a:rPr lang="en-US" dirty="0"/>
              <a:t> </a:t>
            </a:r>
            <a:r>
              <a:rPr lang="en-US" dirty="0" err="1"/>
              <a:t>i</a:t>
            </a:r>
            <a:r>
              <a:rPr lang="en-US" dirty="0"/>
              <a:t> </a:t>
            </a:r>
            <a:r>
              <a:rPr lang="en-US" dirty="0" err="1"/>
              <a:t>bunn</a:t>
            </a:r>
            <a:r>
              <a:rPr lang="en-US" dirty="0"/>
              <a:t> </a:t>
            </a:r>
            <a:r>
              <a:rPr lang="en-US" dirty="0" err="1"/>
              <a:t>av</a:t>
            </a:r>
            <a:r>
              <a:rPr lang="en-US" dirty="0"/>
              <a:t> </a:t>
            </a:r>
            <a:r>
              <a:rPr lang="en-US" dirty="0" err="1"/>
              <a:t>skråningen</a:t>
            </a:r>
            <a:r>
              <a:rPr lang="en-US" dirty="0"/>
              <a:t> </a:t>
            </a:r>
            <a:r>
              <a:rPr lang="en-US" dirty="0" err="1"/>
              <a:t>og</a:t>
            </a:r>
            <a:endParaRPr lang="en-US" dirty="0"/>
          </a:p>
          <a:p>
            <a:r>
              <a:rPr lang="en-US" dirty="0" err="1"/>
              <a:t>driftet</a:t>
            </a:r>
            <a:r>
              <a:rPr lang="en-US" dirty="0"/>
              <a:t> </a:t>
            </a:r>
            <a:r>
              <a:rPr lang="en-US" dirty="0" err="1"/>
              <a:t>fram</a:t>
            </a:r>
            <a:r>
              <a:rPr lang="en-US" dirty="0"/>
              <a:t> </a:t>
            </a:r>
            <a:r>
              <a:rPr lang="en-US" dirty="0" err="1"/>
              <a:t>til</a:t>
            </a:r>
            <a:r>
              <a:rPr lang="en-US" dirty="0"/>
              <a:t> </a:t>
            </a:r>
            <a:r>
              <a:rPr lang="en-US" dirty="0" err="1"/>
              <a:t>dags</a:t>
            </a:r>
            <a:r>
              <a:rPr lang="en-US" dirty="0"/>
              <a:t> </a:t>
            </a:r>
            <a:r>
              <a:rPr lang="en-US" dirty="0" err="1"/>
              <a:t>dato</a:t>
            </a:r>
            <a:r>
              <a:rPr lang="en-US" dirty="0"/>
              <a:t>.</a:t>
            </a:r>
          </a:p>
          <a:p>
            <a:r>
              <a:rPr lang="en-US" dirty="0"/>
              <a:t>En </a:t>
            </a:r>
            <a:r>
              <a:rPr lang="en-US" dirty="0" err="1"/>
              <a:t>tredje</a:t>
            </a:r>
            <a:r>
              <a:rPr lang="en-US" dirty="0"/>
              <a:t> dam </a:t>
            </a:r>
            <a:r>
              <a:rPr lang="en-US" dirty="0" err="1"/>
              <a:t>ble</a:t>
            </a:r>
            <a:r>
              <a:rPr lang="en-US" dirty="0"/>
              <a:t> </a:t>
            </a:r>
            <a:r>
              <a:rPr lang="en-US" dirty="0" err="1"/>
              <a:t>etablert</a:t>
            </a:r>
            <a:r>
              <a:rPr lang="en-US" dirty="0"/>
              <a:t> </a:t>
            </a:r>
            <a:r>
              <a:rPr lang="en-US" dirty="0" err="1"/>
              <a:t>som</a:t>
            </a:r>
            <a:r>
              <a:rPr lang="en-US" dirty="0"/>
              <a:t> en </a:t>
            </a:r>
            <a:r>
              <a:rPr lang="en-US" dirty="0" err="1"/>
              <a:t>ekstra</a:t>
            </a:r>
            <a:r>
              <a:rPr lang="en-US" dirty="0"/>
              <a:t> </a:t>
            </a:r>
            <a:r>
              <a:rPr lang="en-US" dirty="0" err="1"/>
              <a:t>sikring</a:t>
            </a:r>
            <a:r>
              <a:rPr lang="en-US" dirty="0"/>
              <a:t> / buffer </a:t>
            </a:r>
            <a:r>
              <a:rPr lang="en-US" dirty="0" err="1"/>
              <a:t>nedenfor</a:t>
            </a:r>
            <a:r>
              <a:rPr lang="en-US" dirty="0"/>
              <a:t> de to </a:t>
            </a:r>
            <a:r>
              <a:rPr lang="en-US" dirty="0" err="1"/>
              <a:t>dammene</a:t>
            </a:r>
            <a:r>
              <a:rPr lang="en-US" dirty="0"/>
              <a:t>.</a:t>
            </a:r>
          </a:p>
          <a:p>
            <a:r>
              <a:rPr lang="en-US" dirty="0" err="1"/>
              <a:t>Lenser</a:t>
            </a:r>
            <a:r>
              <a:rPr lang="en-US" dirty="0"/>
              <a:t> </a:t>
            </a:r>
            <a:r>
              <a:rPr lang="en-US" dirty="0" err="1"/>
              <a:t>har</a:t>
            </a:r>
            <a:r>
              <a:rPr lang="en-US" dirty="0"/>
              <a:t> </a:t>
            </a:r>
            <a:r>
              <a:rPr lang="en-US" dirty="0" err="1"/>
              <a:t>hele</a:t>
            </a:r>
            <a:r>
              <a:rPr lang="en-US" dirty="0"/>
              <a:t> </a:t>
            </a:r>
            <a:r>
              <a:rPr lang="en-US" dirty="0" err="1"/>
              <a:t>tiden</a:t>
            </a:r>
            <a:r>
              <a:rPr lang="en-US" dirty="0"/>
              <a:t> </a:t>
            </a:r>
            <a:r>
              <a:rPr lang="en-US" dirty="0" err="1"/>
              <a:t>ligget</a:t>
            </a:r>
            <a:r>
              <a:rPr lang="en-US" dirty="0"/>
              <a:t> </a:t>
            </a:r>
            <a:r>
              <a:rPr lang="en-US" dirty="0" err="1"/>
              <a:t>ute</a:t>
            </a:r>
            <a:r>
              <a:rPr lang="en-US" dirty="0"/>
              <a:t> </a:t>
            </a:r>
            <a:r>
              <a:rPr lang="en-US" dirty="0" err="1"/>
              <a:t>i</a:t>
            </a:r>
            <a:r>
              <a:rPr lang="en-US" dirty="0"/>
              <a:t> </a:t>
            </a:r>
            <a:r>
              <a:rPr lang="en-US" dirty="0" err="1"/>
              <a:t>Alnaelva</a:t>
            </a:r>
            <a:r>
              <a:rPr lang="en-US" dirty="0"/>
              <a:t> </a:t>
            </a:r>
            <a:r>
              <a:rPr lang="en-US" dirty="0" err="1"/>
              <a:t>og</a:t>
            </a:r>
            <a:r>
              <a:rPr lang="en-US" dirty="0"/>
              <a:t> </a:t>
            </a:r>
            <a:r>
              <a:rPr lang="en-US" dirty="0" err="1"/>
              <a:t>kontrolleres</a:t>
            </a:r>
            <a:r>
              <a:rPr lang="en-US" dirty="0"/>
              <a:t> </a:t>
            </a:r>
            <a:r>
              <a:rPr lang="en-US" dirty="0" err="1"/>
              <a:t>fortløpende</a:t>
            </a:r>
            <a:r>
              <a:rPr lang="en-US" dirty="0"/>
              <a:t>.</a:t>
            </a:r>
          </a:p>
          <a:p>
            <a:r>
              <a:rPr lang="en-US" dirty="0" err="1"/>
              <a:t>Det</a:t>
            </a:r>
            <a:r>
              <a:rPr lang="en-US" dirty="0"/>
              <a:t> </a:t>
            </a:r>
            <a:r>
              <a:rPr lang="en-US" dirty="0" err="1"/>
              <a:t>er</a:t>
            </a:r>
            <a:r>
              <a:rPr lang="en-US" dirty="0"/>
              <a:t> </a:t>
            </a:r>
            <a:r>
              <a:rPr lang="en-US" dirty="0" err="1"/>
              <a:t>fjernet</a:t>
            </a:r>
            <a:r>
              <a:rPr lang="en-US" dirty="0"/>
              <a:t> </a:t>
            </a:r>
            <a:r>
              <a:rPr lang="en-US" dirty="0" err="1"/>
              <a:t>oljeforurensning</a:t>
            </a:r>
            <a:r>
              <a:rPr lang="en-US" dirty="0"/>
              <a:t> under </a:t>
            </a:r>
            <a:r>
              <a:rPr lang="en-US" dirty="0" err="1"/>
              <a:t>bygg</a:t>
            </a:r>
            <a:r>
              <a:rPr lang="en-US" dirty="0"/>
              <a:t> </a:t>
            </a:r>
            <a:r>
              <a:rPr lang="en-US" dirty="0" err="1"/>
              <a:t>ved</a:t>
            </a:r>
            <a:r>
              <a:rPr lang="en-US" dirty="0"/>
              <a:t> </a:t>
            </a:r>
            <a:r>
              <a:rPr lang="en-US" dirty="0" err="1"/>
              <a:t>vasking</a:t>
            </a:r>
            <a:r>
              <a:rPr lang="en-US" dirty="0"/>
              <a:t> </a:t>
            </a:r>
            <a:r>
              <a:rPr lang="en-US" dirty="0" err="1"/>
              <a:t>og</a:t>
            </a:r>
            <a:r>
              <a:rPr lang="en-US" dirty="0"/>
              <a:t> </a:t>
            </a:r>
            <a:r>
              <a:rPr lang="en-US" dirty="0" err="1"/>
              <a:t>slamsuging</a:t>
            </a:r>
            <a:r>
              <a:rPr lang="en-US" dirty="0"/>
              <a:t>.</a:t>
            </a:r>
          </a:p>
          <a:p>
            <a:r>
              <a:rPr lang="en-US" dirty="0" err="1"/>
              <a:t>Det</a:t>
            </a:r>
            <a:r>
              <a:rPr lang="en-US" dirty="0"/>
              <a:t> </a:t>
            </a:r>
            <a:r>
              <a:rPr lang="en-US" dirty="0" err="1"/>
              <a:t>er</a:t>
            </a:r>
            <a:r>
              <a:rPr lang="en-US" dirty="0"/>
              <a:t> </a:t>
            </a:r>
            <a:r>
              <a:rPr lang="en-US" dirty="0" err="1"/>
              <a:t>installert</a:t>
            </a:r>
            <a:r>
              <a:rPr lang="en-US" dirty="0"/>
              <a:t> fem </a:t>
            </a:r>
            <a:r>
              <a:rPr lang="en-US" dirty="0" err="1"/>
              <a:t>tiltaksbrønner</a:t>
            </a:r>
            <a:r>
              <a:rPr lang="en-US" dirty="0"/>
              <a:t> </a:t>
            </a:r>
            <a:r>
              <a:rPr lang="en-US" dirty="0" err="1"/>
              <a:t>på</a:t>
            </a:r>
            <a:r>
              <a:rPr lang="en-US" dirty="0"/>
              <a:t> </a:t>
            </a:r>
            <a:r>
              <a:rPr lang="en-US" dirty="0" err="1"/>
              <a:t>kanten</a:t>
            </a:r>
            <a:r>
              <a:rPr lang="en-US" dirty="0"/>
              <a:t> </a:t>
            </a:r>
            <a:r>
              <a:rPr lang="en-US" dirty="0" err="1"/>
              <a:t>av</a:t>
            </a:r>
            <a:r>
              <a:rPr lang="en-US" dirty="0"/>
              <a:t> </a:t>
            </a:r>
            <a:r>
              <a:rPr lang="en-US" dirty="0" err="1"/>
              <a:t>skråningen</a:t>
            </a:r>
            <a:r>
              <a:rPr lang="en-US" dirty="0"/>
              <a:t> </a:t>
            </a:r>
            <a:r>
              <a:rPr lang="en-US" dirty="0" err="1"/>
              <a:t>ned</a:t>
            </a:r>
            <a:r>
              <a:rPr lang="en-US" dirty="0"/>
              <a:t> mot </a:t>
            </a:r>
            <a:r>
              <a:rPr lang="en-US" dirty="0" err="1"/>
              <a:t>Alnaelva</a:t>
            </a:r>
            <a:r>
              <a:rPr lang="en-US" dirty="0"/>
              <a:t>.</a:t>
            </a:r>
          </a:p>
          <a:p>
            <a:r>
              <a:rPr lang="en-US" dirty="0" err="1"/>
              <a:t>Slissede</a:t>
            </a:r>
            <a:r>
              <a:rPr lang="en-US" dirty="0"/>
              <a:t> </a:t>
            </a:r>
            <a:r>
              <a:rPr lang="en-US" dirty="0" err="1"/>
              <a:t>rør</a:t>
            </a:r>
            <a:r>
              <a:rPr lang="en-US" dirty="0"/>
              <a:t> </a:t>
            </a:r>
            <a:r>
              <a:rPr lang="en-US" dirty="0" err="1"/>
              <a:t>er</a:t>
            </a:r>
            <a:r>
              <a:rPr lang="en-US" dirty="0"/>
              <a:t> </a:t>
            </a:r>
            <a:r>
              <a:rPr lang="en-US" dirty="0" err="1"/>
              <a:t>satt</a:t>
            </a:r>
            <a:r>
              <a:rPr lang="en-US" dirty="0"/>
              <a:t> </a:t>
            </a:r>
            <a:r>
              <a:rPr lang="en-US" dirty="0" err="1"/>
              <a:t>ned</a:t>
            </a:r>
            <a:r>
              <a:rPr lang="en-US" dirty="0"/>
              <a:t> </a:t>
            </a:r>
            <a:r>
              <a:rPr lang="en-US" dirty="0" err="1"/>
              <a:t>utenfor</a:t>
            </a:r>
            <a:r>
              <a:rPr lang="en-US" dirty="0"/>
              <a:t> port 39 </a:t>
            </a:r>
            <a:r>
              <a:rPr lang="en-US" dirty="0" err="1"/>
              <a:t>og</a:t>
            </a:r>
            <a:r>
              <a:rPr lang="en-US" dirty="0"/>
              <a:t> 34/35 for </a:t>
            </a:r>
            <a:r>
              <a:rPr lang="en-US" dirty="0" err="1"/>
              <a:t>senere</a:t>
            </a:r>
            <a:r>
              <a:rPr lang="en-US" dirty="0"/>
              <a:t> </a:t>
            </a:r>
            <a:r>
              <a:rPr lang="en-US" dirty="0" err="1"/>
              <a:t>tiltak</a:t>
            </a:r>
            <a:r>
              <a:rPr lang="en-US" dirty="0"/>
              <a:t>.</a:t>
            </a:r>
          </a:p>
        </p:txBody>
      </p:sp>
    </p:spTree>
    <p:extLst>
      <p:ext uri="{BB962C8B-B14F-4D97-AF65-F5344CB8AC3E}">
        <p14:creationId xmlns:p14="http://schemas.microsoft.com/office/powerpoint/2010/main" val="3064602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P10.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20</a:t>
            </a:fld>
            <a:endParaRPr lang="en-US"/>
          </a:p>
        </p:txBody>
      </p:sp>
      <p:pic>
        <p:nvPicPr>
          <p:cNvPr id="8" name="Content Placeholder 7"/>
          <p:cNvPicPr>
            <a:picLocks noGrp="1" noChangeAspect="1"/>
          </p:cNvPicPr>
          <p:nvPr>
            <p:ph idx="1"/>
          </p:nvPr>
        </p:nvPicPr>
        <p:blipFill>
          <a:blip r:embed="rId2"/>
          <a:srcRect t="10991" b="10991"/>
          <a:stretch>
            <a:fillRect/>
          </a:stretch>
        </p:blipFill>
        <p:spPr>
          <a:xfrm>
            <a:off x="301761" y="1232334"/>
            <a:ext cx="5243105" cy="4893829"/>
          </a:xfrm>
        </p:spPr>
      </p:pic>
      <p:sp>
        <p:nvSpPr>
          <p:cNvPr id="9" name="TextBox 8"/>
          <p:cNvSpPr txBox="1"/>
          <p:nvPr/>
        </p:nvSpPr>
        <p:spPr>
          <a:xfrm>
            <a:off x="553229" y="0"/>
            <a:ext cx="4362968" cy="923330"/>
          </a:xfrm>
          <a:prstGeom prst="rect">
            <a:avLst/>
          </a:prstGeom>
          <a:noFill/>
        </p:spPr>
        <p:txBody>
          <a:bodyPr wrap="square" rtlCol="0">
            <a:spAutoFit/>
          </a:bodyPr>
          <a:lstStyle/>
          <a:p>
            <a:endParaRPr lang="en-US" dirty="0"/>
          </a:p>
          <a:p>
            <a:r>
              <a:rPr lang="en-US" sz="3600" dirty="0" err="1">
                <a:solidFill>
                  <a:srgbClr val="FF0000"/>
                </a:solidFill>
              </a:rPr>
              <a:t>Flyfoto</a:t>
            </a:r>
            <a:r>
              <a:rPr lang="en-US" sz="3600" dirty="0">
                <a:solidFill>
                  <a:srgbClr val="FF0000"/>
                </a:solidFill>
              </a:rPr>
              <a:t> –</a:t>
            </a:r>
            <a:r>
              <a:rPr lang="en-US" sz="3600" dirty="0" err="1">
                <a:solidFill>
                  <a:srgbClr val="FF0000"/>
                </a:solidFill>
              </a:rPr>
              <a:t>oversikt</a:t>
            </a:r>
            <a:endParaRPr lang="en-US" sz="3600" dirty="0">
              <a:solidFill>
                <a:srgbClr val="FF0000"/>
              </a:solidFill>
            </a:endParaRPr>
          </a:p>
        </p:txBody>
      </p:sp>
      <p:pic>
        <p:nvPicPr>
          <p:cNvPr id="10" name="Picture 9"/>
          <p:cNvPicPr>
            <a:picLocks noChangeAspect="1"/>
          </p:cNvPicPr>
          <p:nvPr/>
        </p:nvPicPr>
        <p:blipFill>
          <a:blip r:embed="rId3"/>
          <a:stretch>
            <a:fillRect/>
          </a:stretch>
        </p:blipFill>
        <p:spPr>
          <a:xfrm>
            <a:off x="5720894" y="188623"/>
            <a:ext cx="3143348" cy="2854487"/>
          </a:xfrm>
          <a:prstGeom prst="rect">
            <a:avLst/>
          </a:prstGeom>
        </p:spPr>
      </p:pic>
      <p:pic>
        <p:nvPicPr>
          <p:cNvPr id="11" name="Picture 10"/>
          <p:cNvPicPr>
            <a:picLocks noChangeAspect="1"/>
          </p:cNvPicPr>
          <p:nvPr/>
        </p:nvPicPr>
        <p:blipFill>
          <a:blip r:embed="rId4"/>
          <a:stretch>
            <a:fillRect/>
          </a:stretch>
        </p:blipFill>
        <p:spPr>
          <a:xfrm>
            <a:off x="5720894" y="3231732"/>
            <a:ext cx="3143347" cy="2894431"/>
          </a:xfrm>
          <a:prstGeom prst="rect">
            <a:avLst/>
          </a:prstGeom>
        </p:spPr>
      </p:pic>
    </p:spTree>
    <p:extLst>
      <p:ext uri="{BB962C8B-B14F-4D97-AF65-F5344CB8AC3E}">
        <p14:creationId xmlns:p14="http://schemas.microsoft.com/office/powerpoint/2010/main" val="2801409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P2.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3</a:t>
            </a:fld>
            <a:endParaRPr lang="en-US"/>
          </a:p>
        </p:txBody>
      </p:sp>
      <p:sp>
        <p:nvSpPr>
          <p:cNvPr id="8" name="Title 1"/>
          <p:cNvSpPr>
            <a:spLocks noGrp="1"/>
          </p:cNvSpPr>
          <p:nvPr/>
        </p:nvSpPr>
        <p:spPr>
          <a:xfrm>
            <a:off x="235743" y="411492"/>
            <a:ext cx="8458200" cy="1143000"/>
          </a:xfrm>
          <a:prstGeom prst="rect">
            <a:avLst/>
          </a:prstGeom>
        </p:spPr>
        <p:txBody>
          <a:bodyPr rIns="91440" anchor="b">
            <a:normAutofit/>
            <a:scene3d>
              <a:camera prst="orthographicFront"/>
              <a:lightRig rig="soft" dir="t">
                <a:rot lat="0" lon="0" rev="2400000"/>
              </a:lightRig>
            </a:scene3d>
            <a:sp3d>
              <a:bevelT w="19050" h="12700"/>
            </a:sp3d>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4864" indent="0" algn="l" eaLnBrk="1" fontAlgn="auto" hangingPunct="1">
              <a:spcAft>
                <a:spcPts val="0"/>
              </a:spcAft>
              <a:defRPr/>
            </a:pPr>
            <a:r>
              <a:rPr lang="en-US" sz="3600" b="1" dirty="0">
                <a:solidFill>
                  <a:srgbClr val="008000"/>
                </a:solidFill>
                <a:latin typeface="Arial" pitchFamily="34" charset="0"/>
                <a:ea typeface="+mj-ea"/>
                <a:cs typeface="Arial" pitchFamily="34" charset="0"/>
              </a:rPr>
              <a:t>Third-Party Performance Testing</a:t>
            </a:r>
          </a:p>
        </p:txBody>
      </p:sp>
      <p:sp>
        <p:nvSpPr>
          <p:cNvPr id="9" name="Content Placeholder 2"/>
          <p:cNvSpPr>
            <a:spLocks noGrp="1"/>
          </p:cNvSpPr>
          <p:nvPr/>
        </p:nvSpPr>
        <p:spPr bwMode="auto">
          <a:xfrm>
            <a:off x="721518" y="1758156"/>
            <a:ext cx="8072438" cy="3257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spcBef>
                <a:spcPts val="1200"/>
              </a:spcBef>
              <a:spcAft>
                <a:spcPts val="1200"/>
              </a:spcAft>
              <a:buFont typeface="Wingdings 2" pitchFamily="-104" charset="2"/>
              <a:buNone/>
            </a:pPr>
            <a:r>
              <a:rPr lang="en-US" sz="2000" b="1" i="1" dirty="0">
                <a:solidFill>
                  <a:srgbClr val="FF0000"/>
                </a:solidFill>
                <a:latin typeface="Arial" pitchFamily="-104" charset="0"/>
                <a:ea typeface="Arial" pitchFamily="-104" charset="0"/>
                <a:cs typeface="Arial" pitchFamily="-104" charset="0"/>
              </a:rPr>
              <a:t>US </a:t>
            </a:r>
            <a:r>
              <a:rPr lang="en-US" sz="2000" b="1" i="1" dirty="0">
                <a:solidFill>
                  <a:srgbClr val="0000FF"/>
                </a:solidFill>
                <a:latin typeface="Arial" pitchFamily="-104" charset="0"/>
                <a:ea typeface="Arial" pitchFamily="-104" charset="0"/>
                <a:cs typeface="Arial" pitchFamily="-104" charset="0"/>
              </a:rPr>
              <a:t>EPA Testing</a:t>
            </a:r>
          </a:p>
          <a:p>
            <a:pPr eaLnBrk="1" hangingPunct="1">
              <a:spcBef>
                <a:spcPts val="1200"/>
              </a:spcBef>
              <a:spcAft>
                <a:spcPts val="1200"/>
              </a:spcAft>
              <a:buFont typeface="Wingdings 2" pitchFamily="-104" charset="2"/>
              <a:buNone/>
            </a:pPr>
            <a:r>
              <a:rPr lang="en-US" sz="2000" b="1" i="1" dirty="0">
                <a:solidFill>
                  <a:srgbClr val="FF0000"/>
                </a:solidFill>
                <a:latin typeface="Arial" pitchFamily="-104" charset="0"/>
                <a:ea typeface="Arial" pitchFamily="-104" charset="0"/>
                <a:cs typeface="Arial" pitchFamily="-104" charset="0"/>
              </a:rPr>
              <a:t>US EPA &amp; National Environmental Technology Application Center (NETAC)</a:t>
            </a:r>
          </a:p>
          <a:p>
            <a:pPr eaLnBrk="1" hangingPunct="1">
              <a:spcBef>
                <a:spcPts val="1200"/>
              </a:spcBef>
              <a:spcAft>
                <a:spcPts val="1200"/>
              </a:spcAft>
              <a:buFont typeface="Wingdings 2" pitchFamily="-104" charset="2"/>
              <a:buNone/>
            </a:pPr>
            <a:r>
              <a:rPr lang="en-US" sz="2000" b="1" dirty="0">
                <a:solidFill>
                  <a:srgbClr val="008000"/>
                </a:solidFill>
                <a:latin typeface="Arial" pitchFamily="-104" charset="0"/>
                <a:ea typeface="Arial" pitchFamily="-104" charset="0"/>
                <a:cs typeface="Arial" pitchFamily="-104" charset="0"/>
              </a:rPr>
              <a:t>A 28-day reduction test concluded that OSE-II significantly reduces petroleum mass.</a:t>
            </a:r>
          </a:p>
          <a:p>
            <a:pPr eaLnBrk="1" hangingPunct="1">
              <a:spcBef>
                <a:spcPts val="1200"/>
              </a:spcBef>
              <a:spcAft>
                <a:spcPts val="1200"/>
              </a:spcAft>
              <a:buFont typeface="Wingdings 2" pitchFamily="-104" charset="2"/>
              <a:buNone/>
            </a:pPr>
            <a:r>
              <a:rPr lang="en-US" sz="2000" b="1" dirty="0">
                <a:solidFill>
                  <a:srgbClr val="0000FF"/>
                </a:solidFill>
                <a:latin typeface="Arial" pitchFamily="-104" charset="0"/>
                <a:ea typeface="Arial" pitchFamily="-104" charset="0"/>
                <a:cs typeface="Arial" pitchFamily="-104" charset="0"/>
              </a:rPr>
              <a:t>There have been 35 toxicity tests performed on OSE II in numerous countries, on fresh and ocean water species showing an average LC50 or LD 50 of 1900 </a:t>
            </a:r>
            <a:r>
              <a:rPr lang="en-US" sz="2000" b="1" dirty="0" err="1">
                <a:solidFill>
                  <a:srgbClr val="0000FF"/>
                </a:solidFill>
                <a:latin typeface="Arial" pitchFamily="-104" charset="0"/>
                <a:ea typeface="Arial" pitchFamily="-104" charset="0"/>
                <a:cs typeface="Arial" pitchFamily="-104" charset="0"/>
              </a:rPr>
              <a:t>ppm</a:t>
            </a:r>
            <a:r>
              <a:rPr lang="en-US" sz="2000" b="1" dirty="0">
                <a:solidFill>
                  <a:srgbClr val="0000FF"/>
                </a:solidFill>
                <a:latin typeface="Arial" pitchFamily="-104" charset="0"/>
                <a:ea typeface="Arial" pitchFamily="-104" charset="0"/>
                <a:cs typeface="Arial" pitchFamily="-104" charset="0"/>
              </a:rPr>
              <a:t> or above, there are also eco toxicity and endocrine disruptor tests as well. The US EPA set the virtually non toxic level at 100 </a:t>
            </a:r>
            <a:r>
              <a:rPr lang="en-US" sz="2000" b="1" dirty="0" err="1">
                <a:solidFill>
                  <a:srgbClr val="0000FF"/>
                </a:solidFill>
                <a:latin typeface="Arial" pitchFamily="-104" charset="0"/>
                <a:ea typeface="Arial" pitchFamily="-104" charset="0"/>
                <a:cs typeface="Arial" pitchFamily="-104" charset="0"/>
              </a:rPr>
              <a:t>ppm</a:t>
            </a:r>
            <a:r>
              <a:rPr lang="en-US" sz="2000" b="1" dirty="0">
                <a:solidFill>
                  <a:srgbClr val="0000FF"/>
                </a:solidFill>
                <a:latin typeface="Arial" pitchFamily="-104" charset="0"/>
                <a:ea typeface="Arial" pitchFamily="-104" charset="0"/>
                <a:cs typeface="Arial" pitchFamily="-104" charset="0"/>
              </a:rPr>
              <a:t> or above.</a:t>
            </a:r>
          </a:p>
          <a:p>
            <a:pPr eaLnBrk="1" hangingPunct="1">
              <a:spcBef>
                <a:spcPts val="1200"/>
              </a:spcBef>
              <a:spcAft>
                <a:spcPts val="1200"/>
              </a:spcAft>
              <a:buFont typeface="Wingdings 2" pitchFamily="-104" charset="2"/>
              <a:buNone/>
            </a:pPr>
            <a:endParaRPr lang="en-US" sz="2400" b="1" dirty="0">
              <a:solidFill>
                <a:schemeClr val="bg1"/>
              </a:solidFill>
              <a:latin typeface="Arial" pitchFamily="-104" charset="0"/>
              <a:ea typeface="Arial" pitchFamily="-104" charset="0"/>
              <a:cs typeface="Arial" pitchFamily="-104" charset="0"/>
            </a:endParaRPr>
          </a:p>
          <a:p>
            <a:pPr eaLnBrk="1" hangingPunct="1">
              <a:spcBef>
                <a:spcPts val="1200"/>
              </a:spcBef>
              <a:spcAft>
                <a:spcPts val="1200"/>
              </a:spcAft>
              <a:buFont typeface="Wingdings 2" pitchFamily="-104" charset="2"/>
              <a:buNone/>
            </a:pPr>
            <a:endParaRPr lang="en-US" sz="2400" b="1" dirty="0">
              <a:solidFill>
                <a:schemeClr val="bg1"/>
              </a:solidFill>
              <a:latin typeface="Arial" pitchFamily="-104" charset="0"/>
              <a:ea typeface="Arial" pitchFamily="-104" charset="0"/>
              <a:cs typeface="Arial" pitchFamily="-104" charset="0"/>
            </a:endParaRPr>
          </a:p>
        </p:txBody>
      </p:sp>
      <p:pic>
        <p:nvPicPr>
          <p:cNvPr id="10" name="Picture 9" descr="C:\Users\shayan\Desktop\OSE-II Powerpoint\63300_129744233743967_4982084_n.jpg"/>
          <p:cNvPicPr>
            <a:picLocks noChangeAspect="1" noChangeArrowheads="1"/>
          </p:cNvPicPr>
          <p:nvPr/>
        </p:nvPicPr>
        <p:blipFill>
          <a:blip r:embed="rId2"/>
          <a:srcRect/>
          <a:stretch>
            <a:fillRect/>
          </a:stretch>
        </p:blipFill>
        <p:spPr bwMode="auto">
          <a:xfrm>
            <a:off x="7627143" y="386556"/>
            <a:ext cx="1281113" cy="873125"/>
          </a:xfrm>
          <a:prstGeom prst="rect">
            <a:avLst/>
          </a:prstGeom>
          <a:noFill/>
          <a:ln w="9525">
            <a:noFill/>
            <a:miter lim="800000"/>
            <a:headEnd/>
            <a:tailEnd/>
          </a:ln>
        </p:spPr>
      </p:pic>
      <p:cxnSp>
        <p:nvCxnSpPr>
          <p:cNvPr id="11" name="Straight Connector 10"/>
          <p:cNvCxnSpPr/>
          <p:nvPr/>
        </p:nvCxnSpPr>
        <p:spPr>
          <a:xfrm>
            <a:off x="464343" y="1529556"/>
            <a:ext cx="8229600" cy="0"/>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1"/>
          <p:cNvSpPr txBox="1">
            <a:spLocks noChangeArrowheads="1"/>
          </p:cNvSpPr>
          <p:nvPr/>
        </p:nvSpPr>
        <p:spPr bwMode="auto">
          <a:xfrm>
            <a:off x="769143" y="5929237"/>
            <a:ext cx="6934200" cy="369332"/>
          </a:xfrm>
          <a:prstGeom prst="rect">
            <a:avLst/>
          </a:prstGeom>
          <a:noFill/>
          <a:ln w="9525">
            <a:noFill/>
            <a:miter lim="800000"/>
            <a:headEnd/>
            <a:tailEnd/>
          </a:ln>
        </p:spPr>
        <p:txBody>
          <a:bodyPr wrap="squar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See Link   </a:t>
            </a:r>
            <a:r>
              <a:rPr lang="en-US" dirty="0">
                <a:solidFill>
                  <a:srgbClr val="3366FF"/>
                </a:solidFill>
              </a:rPr>
              <a:t>http://osei.us/wp-content/uploads/35-toxicity-tests.pdf</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8024"/>
            <a:ext cx="8229600" cy="2691013"/>
          </a:xfrm>
        </p:spPr>
        <p:txBody>
          <a:bodyPr>
            <a:noAutofit/>
          </a:bodyPr>
          <a:lstStyle/>
          <a:p>
            <a:r>
              <a:rPr lang="en-US" sz="1800" dirty="0" err="1">
                <a:solidFill>
                  <a:srgbClr val="FF0000"/>
                </a:solidFill>
              </a:rPr>
              <a:t>Pålegg</a:t>
            </a:r>
            <a:r>
              <a:rPr lang="en-US" sz="1800" dirty="0">
                <a:solidFill>
                  <a:srgbClr val="FF0000"/>
                </a:solidFill>
              </a:rPr>
              <a:t> </a:t>
            </a:r>
            <a:r>
              <a:rPr lang="en-US" sz="1800" dirty="0" err="1">
                <a:solidFill>
                  <a:srgbClr val="FF0000"/>
                </a:solidFill>
              </a:rPr>
              <a:t>fra</a:t>
            </a:r>
            <a:r>
              <a:rPr lang="en-US" sz="1800" dirty="0">
                <a:solidFill>
                  <a:srgbClr val="FF0000"/>
                </a:solidFill>
              </a:rPr>
              <a:t> </a:t>
            </a:r>
            <a:r>
              <a:rPr lang="en-US" sz="1800" dirty="0" err="1">
                <a:solidFill>
                  <a:srgbClr val="FF0000"/>
                </a:solidFill>
              </a:rPr>
              <a:t>Miljødirektoratet</a:t>
            </a:r>
            <a:endParaRPr lang="en-US" sz="1800" dirty="0">
              <a:solidFill>
                <a:srgbClr val="FF0000"/>
              </a:solidFill>
            </a:endParaRPr>
          </a:p>
          <a:p>
            <a:r>
              <a:rPr lang="en-US" sz="1800" dirty="0" err="1"/>
              <a:t>Redegjøre</a:t>
            </a:r>
            <a:r>
              <a:rPr lang="en-US" sz="1800" dirty="0"/>
              <a:t> for </a:t>
            </a:r>
            <a:r>
              <a:rPr lang="en-US" sz="1800" dirty="0" err="1"/>
              <a:t>arealbruk</a:t>
            </a:r>
            <a:r>
              <a:rPr lang="en-US" sz="1800" dirty="0"/>
              <a:t> </a:t>
            </a:r>
            <a:r>
              <a:rPr lang="en-US" sz="1800" dirty="0" err="1"/>
              <a:t>og</a:t>
            </a:r>
            <a:r>
              <a:rPr lang="en-US" sz="1800" dirty="0"/>
              <a:t> </a:t>
            </a:r>
            <a:r>
              <a:rPr lang="en-US" sz="1800" dirty="0" err="1"/>
              <a:t>etablere</a:t>
            </a:r>
            <a:r>
              <a:rPr lang="en-US" sz="1800" dirty="0"/>
              <a:t> </a:t>
            </a:r>
            <a:r>
              <a:rPr lang="en-US" sz="1800" dirty="0" err="1"/>
              <a:t>miljømål</a:t>
            </a:r>
            <a:r>
              <a:rPr lang="en-US" sz="1800" dirty="0"/>
              <a:t> for </a:t>
            </a:r>
            <a:r>
              <a:rPr lang="en-US" sz="1800" dirty="0" err="1"/>
              <a:t>området</a:t>
            </a:r>
            <a:r>
              <a:rPr lang="en-US" sz="1800" dirty="0"/>
              <a:t>.</a:t>
            </a:r>
          </a:p>
          <a:p>
            <a:r>
              <a:rPr lang="en-US" sz="1800" dirty="0" err="1"/>
              <a:t>Supplerende</a:t>
            </a:r>
            <a:r>
              <a:rPr lang="en-US" sz="1800" dirty="0"/>
              <a:t> </a:t>
            </a:r>
            <a:r>
              <a:rPr lang="en-US" sz="1800" dirty="0" err="1"/>
              <a:t>undersøkelser</a:t>
            </a:r>
            <a:r>
              <a:rPr lang="en-US" sz="1800" dirty="0"/>
              <a:t> </a:t>
            </a:r>
            <a:r>
              <a:rPr lang="en-US" sz="1800" dirty="0" err="1"/>
              <a:t>av</a:t>
            </a:r>
            <a:r>
              <a:rPr lang="en-US" sz="1800" dirty="0"/>
              <a:t> </a:t>
            </a:r>
            <a:r>
              <a:rPr lang="en-US" sz="1800" dirty="0" err="1"/>
              <a:t>forurensning</a:t>
            </a:r>
            <a:r>
              <a:rPr lang="en-US" sz="1800" dirty="0"/>
              <a:t>.</a:t>
            </a:r>
          </a:p>
          <a:p>
            <a:r>
              <a:rPr lang="en-US" sz="1800" dirty="0" err="1"/>
              <a:t>Utarbeide</a:t>
            </a:r>
            <a:r>
              <a:rPr lang="en-US" sz="1800" dirty="0"/>
              <a:t> </a:t>
            </a:r>
            <a:r>
              <a:rPr lang="en-US" sz="1800" dirty="0" err="1"/>
              <a:t>tiltaksplander</a:t>
            </a:r>
            <a:r>
              <a:rPr lang="en-US" sz="1800" dirty="0"/>
              <a:t> </a:t>
            </a:r>
            <a:r>
              <a:rPr lang="en-US" sz="1800" dirty="0" err="1"/>
              <a:t>ett</a:t>
            </a:r>
            <a:r>
              <a:rPr lang="en-US" sz="1800" dirty="0"/>
              <a:t> </a:t>
            </a:r>
            <a:r>
              <a:rPr lang="en-US" sz="1800" dirty="0" err="1"/>
              <a:t>hovedtiltak</a:t>
            </a:r>
            <a:r>
              <a:rPr lang="en-US" sz="1800" dirty="0"/>
              <a:t> </a:t>
            </a:r>
            <a:r>
              <a:rPr lang="en-US" sz="1800" dirty="0" err="1"/>
              <a:t>anbefales</a:t>
            </a:r>
            <a:r>
              <a:rPr lang="en-US" sz="1800" dirty="0"/>
              <a:t>.</a:t>
            </a:r>
          </a:p>
          <a:p>
            <a:r>
              <a:rPr lang="en-US" sz="1800" dirty="0" err="1"/>
              <a:t>Redegjøre</a:t>
            </a:r>
            <a:r>
              <a:rPr lang="en-US" sz="1800" dirty="0"/>
              <a:t> for </a:t>
            </a:r>
            <a:r>
              <a:rPr lang="en-US" sz="1800" dirty="0" err="1"/>
              <a:t>kontroll</a:t>
            </a:r>
            <a:r>
              <a:rPr lang="en-US" sz="1800" dirty="0"/>
              <a:t>, </a:t>
            </a:r>
            <a:r>
              <a:rPr lang="en-US" sz="1800" dirty="0" err="1"/>
              <a:t>overvåking</a:t>
            </a:r>
            <a:r>
              <a:rPr lang="en-US" sz="1800" dirty="0"/>
              <a:t> </a:t>
            </a:r>
            <a:r>
              <a:rPr lang="en-US" sz="1800" dirty="0" err="1"/>
              <a:t>og</a:t>
            </a:r>
            <a:r>
              <a:rPr lang="en-US" sz="1800" dirty="0"/>
              <a:t> </a:t>
            </a:r>
            <a:r>
              <a:rPr lang="en-US" sz="1800" dirty="0" err="1"/>
              <a:t>beredskap</a:t>
            </a:r>
            <a:r>
              <a:rPr lang="en-US" sz="1800" dirty="0"/>
              <a:t> </a:t>
            </a:r>
            <a:r>
              <a:rPr lang="en-US" sz="1800" dirty="0" err="1"/>
              <a:t>både</a:t>
            </a:r>
            <a:r>
              <a:rPr lang="en-US" sz="1800" dirty="0"/>
              <a:t> </a:t>
            </a:r>
            <a:r>
              <a:rPr lang="en-US" sz="1800" dirty="0" err="1"/>
              <a:t>før</a:t>
            </a:r>
            <a:r>
              <a:rPr lang="en-US" sz="1800" dirty="0"/>
              <a:t>, under </a:t>
            </a:r>
            <a:r>
              <a:rPr lang="en-US" sz="1800" dirty="0" err="1"/>
              <a:t>og</a:t>
            </a:r>
            <a:r>
              <a:rPr lang="en-US" sz="1800" dirty="0"/>
              <a:t> </a:t>
            </a:r>
            <a:r>
              <a:rPr lang="en-US" sz="1800" dirty="0" err="1"/>
              <a:t>etter</a:t>
            </a:r>
            <a:r>
              <a:rPr lang="en-US" sz="1800" dirty="0"/>
              <a:t> </a:t>
            </a:r>
            <a:r>
              <a:rPr lang="en-US" sz="1800" dirty="0" err="1"/>
              <a:t>tiltak</a:t>
            </a:r>
            <a:r>
              <a:rPr lang="en-US" sz="1800" dirty="0"/>
              <a:t>.</a:t>
            </a:r>
          </a:p>
          <a:p>
            <a:r>
              <a:rPr lang="en-US" sz="1800" dirty="0" err="1"/>
              <a:t>Redegjøre</a:t>
            </a:r>
            <a:r>
              <a:rPr lang="en-US" sz="1800" dirty="0"/>
              <a:t> for </a:t>
            </a:r>
            <a:r>
              <a:rPr lang="en-US" sz="1800" dirty="0" err="1"/>
              <a:t>hvordan</a:t>
            </a:r>
            <a:r>
              <a:rPr lang="en-US" sz="1800" dirty="0"/>
              <a:t> </a:t>
            </a:r>
            <a:r>
              <a:rPr lang="en-US" sz="1800" dirty="0" err="1"/>
              <a:t>forurensning</a:t>
            </a:r>
            <a:r>
              <a:rPr lang="en-US" sz="1800" dirty="0"/>
              <a:t> </a:t>
            </a:r>
            <a:r>
              <a:rPr lang="en-US" sz="1800" dirty="0" err="1"/>
              <a:t>håndteres</a:t>
            </a:r>
            <a:r>
              <a:rPr lang="en-US" sz="1800" dirty="0"/>
              <a:t> </a:t>
            </a:r>
            <a:r>
              <a:rPr lang="en-US" sz="1800" dirty="0" err="1"/>
              <a:t>og</a:t>
            </a:r>
            <a:r>
              <a:rPr lang="en-US" sz="1800" dirty="0"/>
              <a:t> </a:t>
            </a:r>
            <a:r>
              <a:rPr lang="en-US" sz="1800" dirty="0" err="1"/>
              <a:t>hvordan</a:t>
            </a:r>
            <a:r>
              <a:rPr lang="en-US" sz="1800" dirty="0"/>
              <a:t> </a:t>
            </a:r>
            <a:r>
              <a:rPr lang="en-US" sz="1800" dirty="0" err="1"/>
              <a:t>tiltaksarbeidene</a:t>
            </a:r>
            <a:r>
              <a:rPr lang="en-US" sz="1800" dirty="0"/>
              <a:t> </a:t>
            </a:r>
            <a:r>
              <a:rPr lang="en-US" sz="1800" dirty="0" err="1"/>
              <a:t>dokumenteres</a:t>
            </a:r>
            <a:r>
              <a:rPr lang="en-US" sz="1800" dirty="0"/>
              <a:t> </a:t>
            </a:r>
            <a:r>
              <a:rPr lang="en-US" sz="1800" dirty="0" err="1"/>
              <a:t>og</a:t>
            </a:r>
            <a:r>
              <a:rPr lang="en-US" sz="1800" dirty="0"/>
              <a:t> </a:t>
            </a:r>
            <a:r>
              <a:rPr lang="en-US" sz="1800" dirty="0" err="1"/>
              <a:t>rapporteres</a:t>
            </a:r>
            <a:r>
              <a:rPr lang="en-US" sz="1800" dirty="0"/>
              <a:t>.</a:t>
            </a:r>
          </a:p>
          <a:p>
            <a:r>
              <a:rPr lang="en-US" sz="1800" dirty="0" err="1"/>
              <a:t>Bruke</a:t>
            </a:r>
            <a:r>
              <a:rPr lang="en-US" sz="1800" dirty="0"/>
              <a:t> </a:t>
            </a:r>
            <a:r>
              <a:rPr lang="en-US" sz="1800" dirty="0" err="1"/>
              <a:t>godkjente</a:t>
            </a:r>
            <a:r>
              <a:rPr lang="en-US" sz="1800" dirty="0"/>
              <a:t> </a:t>
            </a:r>
            <a:r>
              <a:rPr lang="en-US" sz="1800" dirty="0" err="1"/>
              <a:t>saneringsmidler</a:t>
            </a:r>
            <a:r>
              <a:rPr lang="en-US" sz="1800" dirty="0"/>
              <a:t>.</a:t>
            </a:r>
          </a:p>
          <a:p>
            <a:r>
              <a:rPr lang="en-US" sz="1800" dirty="0" err="1"/>
              <a:t>Gjennomføre</a:t>
            </a:r>
            <a:r>
              <a:rPr lang="en-US" sz="1800" dirty="0"/>
              <a:t> </a:t>
            </a:r>
            <a:r>
              <a:rPr lang="en-US" sz="1800" dirty="0" err="1"/>
              <a:t>tiltak</a:t>
            </a:r>
            <a:r>
              <a:rPr lang="en-US" sz="1800" dirty="0"/>
              <a:t> </a:t>
            </a:r>
            <a:r>
              <a:rPr lang="en-US" sz="1800" dirty="0" err="1"/>
              <a:t>og</a:t>
            </a:r>
            <a:r>
              <a:rPr lang="en-US" sz="1800" dirty="0"/>
              <a:t> </a:t>
            </a:r>
            <a:r>
              <a:rPr lang="en-US" sz="1800" dirty="0" err="1"/>
              <a:t>levere</a:t>
            </a:r>
            <a:r>
              <a:rPr lang="en-US" sz="1800" dirty="0"/>
              <a:t> </a:t>
            </a:r>
            <a:r>
              <a:rPr lang="en-US" sz="1800" dirty="0" err="1"/>
              <a:t>sluttrapport</a:t>
            </a:r>
            <a:r>
              <a:rPr lang="en-US" sz="1800" dirty="0"/>
              <a:t>.</a:t>
            </a:r>
          </a:p>
        </p:txBody>
      </p:sp>
      <p:sp>
        <p:nvSpPr>
          <p:cNvPr id="4" name="Footer Placeholder 3"/>
          <p:cNvSpPr>
            <a:spLocks noGrp="1"/>
          </p:cNvSpPr>
          <p:nvPr>
            <p:ph type="ftr" sz="quarter" idx="11"/>
          </p:nvPr>
        </p:nvSpPr>
        <p:spPr/>
        <p:txBody>
          <a:bodyPr/>
          <a:lstStyle/>
          <a:p>
            <a:r>
              <a:rPr lang="en-US" dirty="0"/>
              <a:t>P11.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21</a:t>
            </a:fld>
            <a:endParaRPr lang="en-US"/>
          </a:p>
        </p:txBody>
      </p:sp>
      <p:sp>
        <p:nvSpPr>
          <p:cNvPr id="7" name="TextBox 6"/>
          <p:cNvSpPr txBox="1"/>
          <p:nvPr/>
        </p:nvSpPr>
        <p:spPr>
          <a:xfrm>
            <a:off x="565803" y="3168858"/>
            <a:ext cx="8285866" cy="2862323"/>
          </a:xfrm>
          <a:prstGeom prst="rect">
            <a:avLst/>
          </a:prstGeom>
          <a:noFill/>
        </p:spPr>
        <p:txBody>
          <a:bodyPr wrap="square" rtlCol="0">
            <a:spAutoFit/>
          </a:bodyPr>
          <a:lstStyle/>
          <a:p>
            <a:r>
              <a:rPr lang="en-US" dirty="0" err="1">
                <a:solidFill>
                  <a:srgbClr val="FF0000"/>
                </a:solidFill>
              </a:rPr>
              <a:t>Tiltak</a:t>
            </a:r>
            <a:r>
              <a:rPr lang="en-US" dirty="0">
                <a:solidFill>
                  <a:srgbClr val="FF0000"/>
                </a:solidFill>
              </a:rPr>
              <a:t> </a:t>
            </a:r>
            <a:r>
              <a:rPr lang="en-US" dirty="0" err="1">
                <a:solidFill>
                  <a:srgbClr val="FF0000"/>
                </a:solidFill>
              </a:rPr>
              <a:t>som</a:t>
            </a:r>
            <a:r>
              <a:rPr lang="en-US" dirty="0">
                <a:solidFill>
                  <a:srgbClr val="FF0000"/>
                </a:solidFill>
              </a:rPr>
              <a:t> </a:t>
            </a:r>
            <a:r>
              <a:rPr lang="en-US" dirty="0" err="1">
                <a:solidFill>
                  <a:srgbClr val="FF0000"/>
                </a:solidFill>
              </a:rPr>
              <a:t>gjennomføres</a:t>
            </a:r>
            <a:endParaRPr lang="en-US" dirty="0">
              <a:solidFill>
                <a:srgbClr val="FF0000"/>
              </a:solidFill>
            </a:endParaRPr>
          </a:p>
          <a:p>
            <a:r>
              <a:rPr lang="en-US" dirty="0" err="1"/>
              <a:t>Etablert</a:t>
            </a:r>
            <a:r>
              <a:rPr lang="en-US" dirty="0"/>
              <a:t> system med pumper </a:t>
            </a:r>
            <a:r>
              <a:rPr lang="en-US" dirty="0" err="1"/>
              <a:t>og</a:t>
            </a:r>
            <a:r>
              <a:rPr lang="en-US" dirty="0"/>
              <a:t> </a:t>
            </a:r>
            <a:r>
              <a:rPr lang="en-US" dirty="0" err="1"/>
              <a:t>oljeutskiller</a:t>
            </a:r>
            <a:r>
              <a:rPr lang="en-US" dirty="0"/>
              <a:t>.</a:t>
            </a:r>
          </a:p>
          <a:p>
            <a:r>
              <a:rPr lang="en-US" dirty="0"/>
              <a:t>Vann </a:t>
            </a:r>
            <a:r>
              <a:rPr lang="en-US" dirty="0" err="1"/>
              <a:t>tilføres</a:t>
            </a:r>
            <a:r>
              <a:rPr lang="en-US" dirty="0"/>
              <a:t> </a:t>
            </a:r>
            <a:r>
              <a:rPr lang="en-US" dirty="0" err="1"/>
              <a:t>i</a:t>
            </a:r>
            <a:r>
              <a:rPr lang="en-US" dirty="0"/>
              <a:t> </a:t>
            </a:r>
            <a:r>
              <a:rPr lang="en-US" dirty="0" err="1"/>
              <a:t>nedsatte</a:t>
            </a:r>
            <a:r>
              <a:rPr lang="en-US" dirty="0"/>
              <a:t>, </a:t>
            </a:r>
            <a:r>
              <a:rPr lang="en-US" dirty="0" err="1"/>
              <a:t>perforerte</a:t>
            </a:r>
            <a:r>
              <a:rPr lang="en-US" dirty="0"/>
              <a:t> </a:t>
            </a:r>
            <a:r>
              <a:rPr lang="en-US" dirty="0" err="1"/>
              <a:t>rør</a:t>
            </a:r>
            <a:r>
              <a:rPr lang="en-US" dirty="0"/>
              <a:t> </a:t>
            </a:r>
            <a:r>
              <a:rPr lang="en-US" dirty="0" err="1"/>
              <a:t>inne</a:t>
            </a:r>
            <a:r>
              <a:rPr lang="en-US" dirty="0"/>
              <a:t> </a:t>
            </a:r>
            <a:r>
              <a:rPr lang="en-US" dirty="0" err="1"/>
              <a:t>ved</a:t>
            </a:r>
            <a:r>
              <a:rPr lang="en-US" dirty="0"/>
              <a:t> </a:t>
            </a:r>
            <a:r>
              <a:rPr lang="en-US" dirty="0" err="1"/>
              <a:t>bygget</a:t>
            </a:r>
            <a:r>
              <a:rPr lang="en-US" dirty="0"/>
              <a:t>. Vann </a:t>
            </a:r>
            <a:r>
              <a:rPr lang="en-US" dirty="0" err="1"/>
              <a:t>og</a:t>
            </a:r>
            <a:r>
              <a:rPr lang="en-US" dirty="0"/>
              <a:t> </a:t>
            </a:r>
            <a:r>
              <a:rPr lang="en-US" dirty="0" err="1"/>
              <a:t>olje</a:t>
            </a:r>
            <a:r>
              <a:rPr lang="en-US" dirty="0"/>
              <a:t> </a:t>
            </a:r>
            <a:r>
              <a:rPr lang="en-US" dirty="0" err="1"/>
              <a:t>som</a:t>
            </a:r>
            <a:r>
              <a:rPr lang="en-US" dirty="0"/>
              <a:t> </a:t>
            </a:r>
            <a:r>
              <a:rPr lang="en-US" dirty="0" err="1"/>
              <a:t>kommer</a:t>
            </a:r>
            <a:r>
              <a:rPr lang="en-US" dirty="0"/>
              <a:t> via </a:t>
            </a:r>
            <a:r>
              <a:rPr lang="en-US" dirty="0" err="1"/>
              <a:t>grunnen</a:t>
            </a:r>
            <a:r>
              <a:rPr lang="en-US" dirty="0"/>
              <a:t> </a:t>
            </a:r>
            <a:r>
              <a:rPr lang="en-US" dirty="0" err="1"/>
              <a:t>pumpes</a:t>
            </a:r>
            <a:r>
              <a:rPr lang="en-US" dirty="0"/>
              <a:t> </a:t>
            </a:r>
            <a:r>
              <a:rPr lang="en-US" dirty="0" err="1"/>
              <a:t>så</a:t>
            </a:r>
            <a:r>
              <a:rPr lang="en-US" dirty="0"/>
              <a:t> </a:t>
            </a:r>
            <a:r>
              <a:rPr lang="en-US" dirty="0" err="1"/>
              <a:t>opp</a:t>
            </a:r>
            <a:r>
              <a:rPr lang="en-US" dirty="0"/>
              <a:t> </a:t>
            </a:r>
            <a:r>
              <a:rPr lang="en-US" dirty="0" err="1"/>
              <a:t>fra</a:t>
            </a:r>
            <a:r>
              <a:rPr lang="en-US" dirty="0"/>
              <a:t> </a:t>
            </a:r>
            <a:r>
              <a:rPr lang="en-US" dirty="0" err="1"/>
              <a:t>tiltaksbrønnene</a:t>
            </a:r>
            <a:r>
              <a:rPr lang="en-US" dirty="0"/>
              <a:t> </a:t>
            </a:r>
            <a:r>
              <a:rPr lang="en-US" dirty="0" err="1"/>
              <a:t>og</a:t>
            </a:r>
            <a:r>
              <a:rPr lang="en-US" dirty="0"/>
              <a:t> via </a:t>
            </a:r>
            <a:r>
              <a:rPr lang="en-US" dirty="0" err="1"/>
              <a:t>oljeutskiller</a:t>
            </a:r>
            <a:r>
              <a:rPr lang="en-US" dirty="0"/>
              <a:t>. Her </a:t>
            </a:r>
            <a:r>
              <a:rPr lang="en-US" dirty="0" err="1"/>
              <a:t>skilles</a:t>
            </a:r>
            <a:r>
              <a:rPr lang="en-US" dirty="0"/>
              <a:t> </a:t>
            </a:r>
            <a:r>
              <a:rPr lang="en-US" dirty="0" err="1"/>
              <a:t>oljen</a:t>
            </a:r>
            <a:r>
              <a:rPr lang="en-US" dirty="0"/>
              <a:t> </a:t>
            </a:r>
            <a:r>
              <a:rPr lang="en-US" dirty="0" err="1"/>
              <a:t>ut</a:t>
            </a:r>
            <a:r>
              <a:rPr lang="en-US" dirty="0"/>
              <a:t> </a:t>
            </a:r>
            <a:r>
              <a:rPr lang="en-US" dirty="0" err="1"/>
              <a:t>og</a:t>
            </a:r>
            <a:r>
              <a:rPr lang="en-US" dirty="0"/>
              <a:t> </a:t>
            </a:r>
            <a:r>
              <a:rPr lang="en-US" dirty="0" err="1"/>
              <a:t>vann</a:t>
            </a:r>
            <a:r>
              <a:rPr lang="en-US" dirty="0"/>
              <a:t> </a:t>
            </a:r>
            <a:r>
              <a:rPr lang="en-US" dirty="0" err="1"/>
              <a:t>tilbakeføres</a:t>
            </a:r>
            <a:r>
              <a:rPr lang="en-US" dirty="0"/>
              <a:t> </a:t>
            </a:r>
            <a:r>
              <a:rPr lang="en-US" dirty="0" err="1"/>
              <a:t>i</a:t>
            </a:r>
            <a:r>
              <a:rPr lang="en-US" dirty="0"/>
              <a:t> </a:t>
            </a:r>
            <a:r>
              <a:rPr lang="en-US" dirty="0" err="1"/>
              <a:t>grunnen</a:t>
            </a:r>
            <a:r>
              <a:rPr lang="en-US" dirty="0"/>
              <a:t> </a:t>
            </a:r>
            <a:r>
              <a:rPr lang="en-US" dirty="0" err="1"/>
              <a:t>ved</a:t>
            </a:r>
            <a:r>
              <a:rPr lang="en-US" dirty="0"/>
              <a:t> </a:t>
            </a:r>
            <a:r>
              <a:rPr lang="en-US" dirty="0" err="1"/>
              <a:t>bygget</a:t>
            </a:r>
            <a:r>
              <a:rPr lang="en-US" dirty="0"/>
              <a:t>.</a:t>
            </a:r>
          </a:p>
          <a:p>
            <a:r>
              <a:rPr lang="en-US" dirty="0"/>
              <a:t>Da </a:t>
            </a:r>
            <a:r>
              <a:rPr lang="en-US" dirty="0" err="1"/>
              <a:t>det</a:t>
            </a:r>
            <a:r>
              <a:rPr lang="en-US" dirty="0"/>
              <a:t> </a:t>
            </a:r>
            <a:r>
              <a:rPr lang="en-US" dirty="0" err="1"/>
              <a:t>etter</a:t>
            </a:r>
            <a:r>
              <a:rPr lang="en-US" dirty="0"/>
              <a:t> </a:t>
            </a:r>
            <a:r>
              <a:rPr lang="en-US" dirty="0" err="1"/>
              <a:t>hvert</a:t>
            </a:r>
            <a:r>
              <a:rPr lang="en-US" dirty="0"/>
              <a:t> </a:t>
            </a:r>
            <a:r>
              <a:rPr lang="en-US" dirty="0" err="1"/>
              <a:t>kom</a:t>
            </a:r>
            <a:r>
              <a:rPr lang="en-US" dirty="0"/>
              <a:t> lite </a:t>
            </a:r>
            <a:r>
              <a:rPr lang="en-US" dirty="0" err="1"/>
              <a:t>olje</a:t>
            </a:r>
            <a:r>
              <a:rPr lang="en-US" dirty="0"/>
              <a:t> med </a:t>
            </a:r>
            <a:r>
              <a:rPr lang="en-US" dirty="0" err="1"/>
              <a:t>denne</a:t>
            </a:r>
            <a:r>
              <a:rPr lang="en-US" dirty="0"/>
              <a:t> </a:t>
            </a:r>
            <a:r>
              <a:rPr lang="en-US" dirty="0" err="1"/>
              <a:t>metoden</a:t>
            </a:r>
            <a:r>
              <a:rPr lang="en-US" dirty="0"/>
              <a:t>, </a:t>
            </a:r>
            <a:r>
              <a:rPr lang="en-US" dirty="0" err="1"/>
              <a:t>ble</a:t>
            </a:r>
            <a:r>
              <a:rPr lang="en-US" dirty="0"/>
              <a:t> </a:t>
            </a:r>
            <a:r>
              <a:rPr lang="en-US" dirty="0" err="1"/>
              <a:t>det</a:t>
            </a:r>
            <a:r>
              <a:rPr lang="en-US" dirty="0"/>
              <a:t> </a:t>
            </a:r>
            <a:r>
              <a:rPr lang="en-US" dirty="0" err="1"/>
              <a:t>tilsatt</a:t>
            </a:r>
            <a:endParaRPr lang="en-US" dirty="0"/>
          </a:p>
          <a:p>
            <a:r>
              <a:rPr lang="en-US" dirty="0" err="1"/>
              <a:t>bioremedieringsmiddel</a:t>
            </a:r>
            <a:r>
              <a:rPr lang="en-US" dirty="0"/>
              <a:t>, </a:t>
            </a:r>
            <a:r>
              <a:rPr lang="en-US" dirty="0" err="1"/>
              <a:t>som</a:t>
            </a:r>
            <a:r>
              <a:rPr lang="en-US" dirty="0"/>
              <a:t> </a:t>
            </a:r>
            <a:r>
              <a:rPr lang="en-US" dirty="0" err="1"/>
              <a:t>gjør</a:t>
            </a:r>
            <a:r>
              <a:rPr lang="en-US" dirty="0"/>
              <a:t> at </a:t>
            </a:r>
            <a:r>
              <a:rPr lang="en-US" dirty="0" err="1"/>
              <a:t>oljen</a:t>
            </a:r>
            <a:r>
              <a:rPr lang="en-US" dirty="0"/>
              <a:t> slipper </a:t>
            </a:r>
            <a:r>
              <a:rPr lang="en-US" dirty="0" err="1"/>
              <a:t>lettere</a:t>
            </a:r>
            <a:r>
              <a:rPr lang="en-US" dirty="0"/>
              <a:t> </a:t>
            </a:r>
            <a:r>
              <a:rPr lang="en-US" dirty="0" err="1"/>
              <a:t>fra</a:t>
            </a:r>
            <a:r>
              <a:rPr lang="en-US" dirty="0"/>
              <a:t> </a:t>
            </a:r>
            <a:r>
              <a:rPr lang="en-US" dirty="0" err="1"/>
              <a:t>avfallsmassene</a:t>
            </a:r>
            <a:r>
              <a:rPr lang="en-US" dirty="0"/>
              <a:t> </a:t>
            </a:r>
            <a:r>
              <a:rPr lang="en-US" dirty="0" err="1"/>
              <a:t>i</a:t>
            </a:r>
            <a:r>
              <a:rPr lang="en-US" dirty="0"/>
              <a:t> </a:t>
            </a:r>
            <a:r>
              <a:rPr lang="en-US" dirty="0" err="1"/>
              <a:t>grunnen</a:t>
            </a:r>
            <a:r>
              <a:rPr lang="en-US" dirty="0"/>
              <a:t>.</a:t>
            </a:r>
          </a:p>
          <a:p>
            <a:r>
              <a:rPr lang="en-US" dirty="0" err="1"/>
              <a:t>Oljen</a:t>
            </a:r>
            <a:r>
              <a:rPr lang="en-US" dirty="0"/>
              <a:t> </a:t>
            </a:r>
            <a:r>
              <a:rPr lang="en-US" dirty="0" err="1"/>
              <a:t>samles</a:t>
            </a:r>
            <a:r>
              <a:rPr lang="en-US" dirty="0"/>
              <a:t> </a:t>
            </a:r>
            <a:r>
              <a:rPr lang="en-US" dirty="0" err="1"/>
              <a:t>samtidig</a:t>
            </a:r>
            <a:r>
              <a:rPr lang="en-US" dirty="0"/>
              <a:t> </a:t>
            </a:r>
            <a:r>
              <a:rPr lang="en-US" dirty="0" err="1"/>
              <a:t>i</a:t>
            </a:r>
            <a:r>
              <a:rPr lang="en-US" dirty="0"/>
              <a:t> </a:t>
            </a:r>
            <a:r>
              <a:rPr lang="en-US" dirty="0" err="1"/>
              <a:t>dammene</a:t>
            </a:r>
            <a:r>
              <a:rPr lang="en-US" dirty="0"/>
              <a:t> </a:t>
            </a:r>
            <a:r>
              <a:rPr lang="en-US" dirty="0" err="1"/>
              <a:t>nede</a:t>
            </a:r>
            <a:r>
              <a:rPr lang="en-US" dirty="0"/>
              <a:t> </a:t>
            </a:r>
            <a:r>
              <a:rPr lang="en-US" dirty="0" err="1"/>
              <a:t>ved</a:t>
            </a:r>
            <a:r>
              <a:rPr lang="en-US" dirty="0"/>
              <a:t> </a:t>
            </a:r>
            <a:r>
              <a:rPr lang="en-US" dirty="0" err="1"/>
              <a:t>Alna</a:t>
            </a:r>
            <a:r>
              <a:rPr lang="en-US" dirty="0"/>
              <a:t> </a:t>
            </a:r>
            <a:r>
              <a:rPr lang="en-US" dirty="0" err="1"/>
              <a:t>og</a:t>
            </a:r>
            <a:r>
              <a:rPr lang="en-US" dirty="0"/>
              <a:t> </a:t>
            </a:r>
            <a:r>
              <a:rPr lang="en-US" dirty="0" err="1"/>
              <a:t>pumpes</a:t>
            </a:r>
            <a:r>
              <a:rPr lang="en-US" dirty="0"/>
              <a:t> </a:t>
            </a:r>
            <a:r>
              <a:rPr lang="en-US" dirty="0" err="1"/>
              <a:t>opp</a:t>
            </a:r>
            <a:r>
              <a:rPr lang="en-US" dirty="0"/>
              <a:t> </a:t>
            </a:r>
            <a:r>
              <a:rPr lang="en-US" dirty="0" err="1"/>
              <a:t>til</a:t>
            </a:r>
            <a:endParaRPr lang="en-US" dirty="0"/>
          </a:p>
          <a:p>
            <a:r>
              <a:rPr lang="en-US" dirty="0" err="1"/>
              <a:t>oljeutskiller</a:t>
            </a:r>
            <a:r>
              <a:rPr lang="en-US" dirty="0"/>
              <a:t> </a:t>
            </a:r>
            <a:r>
              <a:rPr lang="en-US" dirty="0" err="1"/>
              <a:t>og</a:t>
            </a:r>
            <a:r>
              <a:rPr lang="en-US" dirty="0"/>
              <a:t> </a:t>
            </a:r>
            <a:r>
              <a:rPr lang="en-US" dirty="0" err="1"/>
              <a:t>oppsamlingstank</a:t>
            </a:r>
            <a:r>
              <a:rPr lang="en-US" dirty="0"/>
              <a:t>.</a:t>
            </a:r>
          </a:p>
          <a:p>
            <a:r>
              <a:rPr lang="en-US" dirty="0" err="1"/>
              <a:t>Underhele</a:t>
            </a:r>
            <a:r>
              <a:rPr lang="en-US" dirty="0"/>
              <a:t> </a:t>
            </a:r>
            <a:r>
              <a:rPr lang="en-US" dirty="0" err="1"/>
              <a:t>dette</a:t>
            </a:r>
            <a:r>
              <a:rPr lang="en-US" dirty="0"/>
              <a:t> </a:t>
            </a:r>
            <a:r>
              <a:rPr lang="en-US" dirty="0" err="1"/>
              <a:t>arbeidet</a:t>
            </a:r>
            <a:r>
              <a:rPr lang="en-US" dirty="0"/>
              <a:t> </a:t>
            </a:r>
            <a:r>
              <a:rPr lang="en-US" dirty="0" err="1"/>
              <a:t>beholdes</a:t>
            </a:r>
            <a:r>
              <a:rPr lang="en-US" dirty="0"/>
              <a:t> </a:t>
            </a:r>
            <a:r>
              <a:rPr lang="en-US" dirty="0" err="1"/>
              <a:t>lenser</a:t>
            </a:r>
            <a:r>
              <a:rPr lang="en-US" dirty="0"/>
              <a:t> </a:t>
            </a:r>
            <a:r>
              <a:rPr lang="en-US" dirty="0" err="1"/>
              <a:t>ute</a:t>
            </a:r>
            <a:r>
              <a:rPr lang="en-US" dirty="0"/>
              <a:t> </a:t>
            </a:r>
            <a:r>
              <a:rPr lang="en-US" dirty="0" err="1"/>
              <a:t>i</a:t>
            </a:r>
            <a:r>
              <a:rPr lang="en-US" dirty="0"/>
              <a:t> </a:t>
            </a:r>
            <a:r>
              <a:rPr lang="en-US" dirty="0" err="1"/>
              <a:t>Alnaelva</a:t>
            </a:r>
            <a:r>
              <a:rPr lang="en-US" dirty="0"/>
              <a:t>.</a:t>
            </a:r>
          </a:p>
        </p:txBody>
      </p:sp>
    </p:spTree>
    <p:extLst>
      <p:ext uri="{BB962C8B-B14F-4D97-AF65-F5344CB8AC3E}">
        <p14:creationId xmlns:p14="http://schemas.microsoft.com/office/powerpoint/2010/main" val="1117710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rcRect t="5934" b="5934"/>
          <a:stretch>
            <a:fillRect/>
          </a:stretch>
        </p:blipFill>
        <p:spPr>
          <a:xfrm>
            <a:off x="457200" y="163513"/>
            <a:ext cx="8229600" cy="5962650"/>
          </a:xfrm>
        </p:spPr>
      </p:pic>
      <p:sp>
        <p:nvSpPr>
          <p:cNvPr id="4" name="Footer Placeholder 3"/>
          <p:cNvSpPr>
            <a:spLocks noGrp="1"/>
          </p:cNvSpPr>
          <p:nvPr>
            <p:ph type="ftr" sz="quarter" idx="11"/>
          </p:nvPr>
        </p:nvSpPr>
        <p:spPr/>
        <p:txBody>
          <a:bodyPr/>
          <a:lstStyle/>
          <a:p>
            <a:r>
              <a:rPr lang="en-US" dirty="0"/>
              <a:t>P12.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22</a:t>
            </a:fld>
            <a:endParaRPr lang="en-US"/>
          </a:p>
        </p:txBody>
      </p:sp>
    </p:spTree>
    <p:extLst>
      <p:ext uri="{BB962C8B-B14F-4D97-AF65-F5344CB8AC3E}">
        <p14:creationId xmlns:p14="http://schemas.microsoft.com/office/powerpoint/2010/main" val="4172089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P13.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23</a:t>
            </a:fld>
            <a:endParaRPr lang="en-US"/>
          </a:p>
        </p:txBody>
      </p:sp>
      <p:pic>
        <p:nvPicPr>
          <p:cNvPr id="8" name="Content Placeholder 7"/>
          <p:cNvPicPr>
            <a:picLocks noGrp="1" noChangeAspect="1"/>
          </p:cNvPicPr>
          <p:nvPr>
            <p:ph idx="1"/>
          </p:nvPr>
        </p:nvPicPr>
        <p:blipFill>
          <a:blip r:embed="rId2"/>
          <a:srcRect l="8017" r="8017"/>
          <a:stretch>
            <a:fillRect/>
          </a:stretch>
        </p:blipFill>
        <p:spPr>
          <a:xfrm>
            <a:off x="369186" y="148415"/>
            <a:ext cx="3176511" cy="2791948"/>
          </a:xfrm>
        </p:spPr>
      </p:pic>
      <p:pic>
        <p:nvPicPr>
          <p:cNvPr id="10" name="Picture 9"/>
          <p:cNvPicPr>
            <a:picLocks noChangeAspect="1"/>
          </p:cNvPicPr>
          <p:nvPr/>
        </p:nvPicPr>
        <p:blipFill>
          <a:blip r:embed="rId3"/>
          <a:stretch>
            <a:fillRect/>
          </a:stretch>
        </p:blipFill>
        <p:spPr>
          <a:xfrm>
            <a:off x="274296" y="3307181"/>
            <a:ext cx="3271401" cy="2776119"/>
          </a:xfrm>
          <a:prstGeom prst="rect">
            <a:avLst/>
          </a:prstGeom>
        </p:spPr>
      </p:pic>
      <p:pic>
        <p:nvPicPr>
          <p:cNvPr id="11" name="Picture 10"/>
          <p:cNvPicPr>
            <a:picLocks noChangeAspect="1"/>
          </p:cNvPicPr>
          <p:nvPr/>
        </p:nvPicPr>
        <p:blipFill>
          <a:blip r:embed="rId4"/>
          <a:stretch>
            <a:fillRect/>
          </a:stretch>
        </p:blipFill>
        <p:spPr>
          <a:xfrm>
            <a:off x="3807293" y="148415"/>
            <a:ext cx="3271526" cy="2791948"/>
          </a:xfrm>
          <a:prstGeom prst="rect">
            <a:avLst/>
          </a:prstGeom>
        </p:spPr>
      </p:pic>
      <p:pic>
        <p:nvPicPr>
          <p:cNvPr id="12" name="Picture 11"/>
          <p:cNvPicPr>
            <a:picLocks noChangeAspect="1"/>
          </p:cNvPicPr>
          <p:nvPr/>
        </p:nvPicPr>
        <p:blipFill>
          <a:blip r:embed="rId5"/>
          <a:stretch>
            <a:fillRect/>
          </a:stretch>
        </p:blipFill>
        <p:spPr>
          <a:xfrm>
            <a:off x="3807292" y="3307181"/>
            <a:ext cx="3271527" cy="2776118"/>
          </a:xfrm>
          <a:prstGeom prst="rect">
            <a:avLst/>
          </a:prstGeom>
        </p:spPr>
      </p:pic>
      <p:pic>
        <p:nvPicPr>
          <p:cNvPr id="15" name="Picture 14"/>
          <p:cNvPicPr>
            <a:picLocks noChangeAspect="1"/>
          </p:cNvPicPr>
          <p:nvPr/>
        </p:nvPicPr>
        <p:blipFill>
          <a:blip r:embed="rId6"/>
          <a:stretch>
            <a:fillRect/>
          </a:stretch>
        </p:blipFill>
        <p:spPr>
          <a:xfrm>
            <a:off x="7305141" y="148415"/>
            <a:ext cx="1767559" cy="5934885"/>
          </a:xfrm>
          <a:prstGeom prst="rect">
            <a:avLst/>
          </a:prstGeom>
        </p:spPr>
      </p:pic>
    </p:spTree>
    <p:extLst>
      <p:ext uri="{BB962C8B-B14F-4D97-AF65-F5344CB8AC3E}">
        <p14:creationId xmlns:p14="http://schemas.microsoft.com/office/powerpoint/2010/main" val="3413727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P2.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24</a:t>
            </a:fld>
            <a:endParaRPr lang="en-US"/>
          </a:p>
        </p:txBody>
      </p:sp>
      <p:pic>
        <p:nvPicPr>
          <p:cNvPr id="7" name="Picture 6" descr="Screen Shot 2021-11-09 at 4.3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80099"/>
          </a:xfrm>
          <a:prstGeom prst="rect">
            <a:avLst/>
          </a:prstGeom>
        </p:spPr>
      </p:pic>
    </p:spTree>
    <p:extLst>
      <p:ext uri="{BB962C8B-B14F-4D97-AF65-F5344CB8AC3E}">
        <p14:creationId xmlns:p14="http://schemas.microsoft.com/office/powerpoint/2010/main" val="2978362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P14.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25</a:t>
            </a:fld>
            <a:endParaRPr lang="en-US"/>
          </a:p>
        </p:txBody>
      </p:sp>
      <p:pic>
        <p:nvPicPr>
          <p:cNvPr id="6" name="Picture 5" descr="Screen Shot 2021-11-09 at 4.36.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122" y="39370"/>
            <a:ext cx="8341678" cy="6187018"/>
          </a:xfrm>
          <a:prstGeom prst="rect">
            <a:avLst/>
          </a:prstGeom>
        </p:spPr>
      </p:pic>
    </p:spTree>
    <p:extLst>
      <p:ext uri="{BB962C8B-B14F-4D97-AF65-F5344CB8AC3E}">
        <p14:creationId xmlns:p14="http://schemas.microsoft.com/office/powerpoint/2010/main" val="945110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P15.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26</a:t>
            </a:fld>
            <a:endParaRPr lang="en-US"/>
          </a:p>
        </p:txBody>
      </p:sp>
      <p:pic>
        <p:nvPicPr>
          <p:cNvPr id="6" name="Picture 5" descr="Screen Shot 2021-11-09 at 4.37.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60" y="151863"/>
            <a:ext cx="8231239" cy="6019302"/>
          </a:xfrm>
          <a:prstGeom prst="rect">
            <a:avLst/>
          </a:prstGeom>
        </p:spPr>
      </p:pic>
    </p:spTree>
    <p:extLst>
      <p:ext uri="{BB962C8B-B14F-4D97-AF65-F5344CB8AC3E}">
        <p14:creationId xmlns:p14="http://schemas.microsoft.com/office/powerpoint/2010/main" val="1650630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P16.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27</a:t>
            </a:fld>
            <a:endParaRPr lang="en-US"/>
          </a:p>
        </p:txBody>
      </p:sp>
      <p:pic>
        <p:nvPicPr>
          <p:cNvPr id="6" name="Picture 5" descr="Screen Shot 2021-11-09 at 4.38.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88" y="248503"/>
            <a:ext cx="8628043" cy="5881243"/>
          </a:xfrm>
          <a:prstGeom prst="rect">
            <a:avLst/>
          </a:prstGeom>
        </p:spPr>
      </p:pic>
    </p:spTree>
    <p:extLst>
      <p:ext uri="{BB962C8B-B14F-4D97-AF65-F5344CB8AC3E}">
        <p14:creationId xmlns:p14="http://schemas.microsoft.com/office/powerpoint/2010/main" val="3738229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P17.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28</a:t>
            </a:fld>
            <a:endParaRPr lang="en-US"/>
          </a:p>
        </p:txBody>
      </p:sp>
      <p:pic>
        <p:nvPicPr>
          <p:cNvPr id="6" name="Picture 5" descr="Screen Shot 2021-11-09 at 4.39.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97" y="268324"/>
            <a:ext cx="8600434" cy="5820005"/>
          </a:xfrm>
          <a:prstGeom prst="rect">
            <a:avLst/>
          </a:prstGeom>
        </p:spPr>
      </p:pic>
    </p:spTree>
    <p:extLst>
      <p:ext uri="{BB962C8B-B14F-4D97-AF65-F5344CB8AC3E}">
        <p14:creationId xmlns:p14="http://schemas.microsoft.com/office/powerpoint/2010/main" val="3885714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P18.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29</a:t>
            </a:fld>
            <a:endParaRPr lang="en-US"/>
          </a:p>
        </p:txBody>
      </p:sp>
      <p:pic>
        <p:nvPicPr>
          <p:cNvPr id="6" name="Picture 5" descr="Screen Shot 2021-11-09 at 4.40.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96" y="289919"/>
            <a:ext cx="8559019" cy="5881245"/>
          </a:xfrm>
          <a:prstGeom prst="rect">
            <a:avLst/>
          </a:prstGeom>
        </p:spPr>
      </p:pic>
    </p:spTree>
    <p:extLst>
      <p:ext uri="{BB962C8B-B14F-4D97-AF65-F5344CB8AC3E}">
        <p14:creationId xmlns:p14="http://schemas.microsoft.com/office/powerpoint/2010/main" val="2451174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P19.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30</a:t>
            </a:fld>
            <a:endParaRPr lang="en-US"/>
          </a:p>
        </p:txBody>
      </p:sp>
      <p:pic>
        <p:nvPicPr>
          <p:cNvPr id="6" name="Picture 5" descr="Screen Shot 2021-11-09 at 4.41.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92" y="124252"/>
            <a:ext cx="8669457" cy="3548074"/>
          </a:xfrm>
          <a:prstGeom prst="rect">
            <a:avLst/>
          </a:prstGeom>
        </p:spPr>
      </p:pic>
      <p:pic>
        <p:nvPicPr>
          <p:cNvPr id="7" name="Picture 6" descr="Screen Shot 2021-11-09 at 4.42.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92" y="3092485"/>
            <a:ext cx="8669457" cy="3147707"/>
          </a:xfrm>
          <a:prstGeom prst="rect">
            <a:avLst/>
          </a:prstGeom>
        </p:spPr>
      </p:pic>
    </p:spTree>
    <p:extLst>
      <p:ext uri="{BB962C8B-B14F-4D97-AF65-F5344CB8AC3E}">
        <p14:creationId xmlns:p14="http://schemas.microsoft.com/office/powerpoint/2010/main" val="2272464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4</a:t>
            </a:fld>
            <a:endParaRPr lang="en-US"/>
          </a:p>
        </p:txBody>
      </p:sp>
      <p:sp>
        <p:nvSpPr>
          <p:cNvPr id="7" name="Content Placeholder 2"/>
          <p:cNvSpPr>
            <a:spLocks noGrp="1"/>
          </p:cNvSpPr>
          <p:nvPr/>
        </p:nvSpPr>
        <p:spPr bwMode="auto">
          <a:xfrm>
            <a:off x="495300" y="1127238"/>
            <a:ext cx="8229600" cy="13450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lnSpc>
                <a:spcPct val="90000"/>
              </a:lnSpc>
              <a:spcBef>
                <a:spcPts val="1200"/>
              </a:spcBef>
              <a:spcAft>
                <a:spcPts val="1200"/>
              </a:spcAft>
            </a:pPr>
            <a:r>
              <a:rPr lang="en-US" sz="1400" dirty="0">
                <a:solidFill>
                  <a:srgbClr val="3366FF"/>
                </a:solidFill>
                <a:latin typeface="Arial" pitchFamily="-104" charset="0"/>
                <a:ea typeface="Arial" pitchFamily="-104" charset="0"/>
                <a:cs typeface="Arial" pitchFamily="-104" charset="0"/>
              </a:rPr>
              <a:t>Combination of bio-surfactants, enzymes and nutrients</a:t>
            </a:r>
          </a:p>
          <a:p>
            <a:pPr eaLnBrk="1" hangingPunct="1">
              <a:lnSpc>
                <a:spcPct val="90000"/>
              </a:lnSpc>
              <a:spcBef>
                <a:spcPts val="1200"/>
              </a:spcBef>
              <a:spcAft>
                <a:spcPts val="1200"/>
              </a:spcAft>
            </a:pPr>
            <a:r>
              <a:rPr lang="en-US" sz="1400" dirty="0">
                <a:solidFill>
                  <a:srgbClr val="3366FF"/>
                </a:solidFill>
                <a:latin typeface="Arial" pitchFamily="-104" charset="0"/>
                <a:ea typeface="Arial" pitchFamily="-104" charset="0"/>
                <a:cs typeface="Arial" pitchFamily="-104" charset="0"/>
              </a:rPr>
              <a:t>Enables indigenous micro-organisms to efficiently and completely break down contaminant</a:t>
            </a:r>
          </a:p>
          <a:p>
            <a:pPr eaLnBrk="1" hangingPunct="1">
              <a:lnSpc>
                <a:spcPct val="90000"/>
              </a:lnSpc>
              <a:spcBef>
                <a:spcPts val="1200"/>
              </a:spcBef>
              <a:spcAft>
                <a:spcPts val="1200"/>
              </a:spcAft>
            </a:pPr>
            <a:r>
              <a:rPr lang="en-US" sz="1400" dirty="0">
                <a:solidFill>
                  <a:srgbClr val="3366FF"/>
                </a:solidFill>
                <a:latin typeface="Arial" pitchFamily="-104" charset="0"/>
                <a:ea typeface="Arial" pitchFamily="-104" charset="0"/>
                <a:cs typeface="Arial" pitchFamily="-104" charset="0"/>
              </a:rPr>
              <a:t>Leaves only harmless CO</a:t>
            </a:r>
            <a:r>
              <a:rPr lang="en-US" sz="1400" b="1" dirty="0">
                <a:solidFill>
                  <a:srgbClr val="3366FF"/>
                </a:solidFill>
                <a:latin typeface="Arial" pitchFamily="-104" charset="0"/>
                <a:ea typeface="Arial" pitchFamily="-104" charset="0"/>
                <a:cs typeface="Arial" pitchFamily="-104" charset="0"/>
              </a:rPr>
              <a:t>2</a:t>
            </a:r>
            <a:r>
              <a:rPr lang="en-US" sz="1400" dirty="0">
                <a:solidFill>
                  <a:srgbClr val="3366FF"/>
                </a:solidFill>
                <a:latin typeface="Arial" pitchFamily="-104" charset="0"/>
                <a:ea typeface="Arial" pitchFamily="-104" charset="0"/>
                <a:cs typeface="Arial" pitchFamily="-104" charset="0"/>
              </a:rPr>
              <a:t> and water</a:t>
            </a:r>
          </a:p>
        </p:txBody>
      </p:sp>
      <p:pic>
        <p:nvPicPr>
          <p:cNvPr id="8" name="Picture 7" descr="C:\Users\shayan\Desktop\OSE-II Powerpoint\63300_129744233743967_4982084_n.jpg"/>
          <p:cNvPicPr>
            <a:picLocks noChangeAspect="1" noChangeArrowheads="1"/>
          </p:cNvPicPr>
          <p:nvPr/>
        </p:nvPicPr>
        <p:blipFill>
          <a:blip r:embed="rId2"/>
          <a:srcRect/>
          <a:stretch>
            <a:fillRect/>
          </a:stretch>
        </p:blipFill>
        <p:spPr bwMode="auto">
          <a:xfrm>
            <a:off x="7367587" y="254113"/>
            <a:ext cx="1281113" cy="873125"/>
          </a:xfrm>
          <a:prstGeom prst="rect">
            <a:avLst/>
          </a:prstGeom>
          <a:noFill/>
          <a:ln w="9525">
            <a:noFill/>
            <a:miter lim="800000"/>
            <a:headEnd/>
            <a:tailEnd/>
          </a:ln>
        </p:spPr>
      </p:pic>
      <p:cxnSp>
        <p:nvCxnSpPr>
          <p:cNvPr id="9" name="Straight Connector 8"/>
          <p:cNvCxnSpPr/>
          <p:nvPr/>
        </p:nvCxnSpPr>
        <p:spPr>
          <a:xfrm>
            <a:off x="419100" y="1127238"/>
            <a:ext cx="8229600" cy="0"/>
          </a:xfrm>
          <a:prstGeom prst="line">
            <a:avLst/>
          </a:prstGeom>
          <a:ln w="38100"/>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3"/>
          <a:srcRect/>
          <a:stretch>
            <a:fillRect/>
          </a:stretch>
        </p:blipFill>
        <p:spPr bwMode="auto">
          <a:xfrm>
            <a:off x="1028700" y="2472331"/>
            <a:ext cx="2667000" cy="684458"/>
          </a:xfrm>
          <a:prstGeom prst="rect">
            <a:avLst/>
          </a:prstGeom>
          <a:noFill/>
          <a:ln w="9525">
            <a:noFill/>
            <a:miter lim="800000"/>
            <a:headEnd/>
            <a:tailEnd/>
          </a:ln>
        </p:spPr>
      </p:pic>
      <p:sp>
        <p:nvSpPr>
          <p:cNvPr id="11" name="Plus 10"/>
          <p:cNvSpPr/>
          <p:nvPr/>
        </p:nvSpPr>
        <p:spPr>
          <a:xfrm>
            <a:off x="6057900" y="2472332"/>
            <a:ext cx="609600" cy="684457"/>
          </a:xfrm>
          <a:prstGeom prst="mathPlu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0" fontAlgn="auto">
              <a:spcBef>
                <a:spcPts val="0"/>
              </a:spcBef>
              <a:spcAft>
                <a:spcPts val="0"/>
              </a:spcAft>
              <a:defRPr/>
            </a:pPr>
            <a:endParaRPr lang="en-US" dirty="0"/>
          </a:p>
        </p:txBody>
      </p:sp>
      <p:sp>
        <p:nvSpPr>
          <p:cNvPr id="12" name="Right Arrow 11"/>
          <p:cNvSpPr/>
          <p:nvPr/>
        </p:nvSpPr>
        <p:spPr>
          <a:xfrm>
            <a:off x="3924300" y="2472332"/>
            <a:ext cx="609600" cy="503035"/>
          </a:xfrm>
          <a:prstGeom prst="rightArrow">
            <a:avLst>
              <a:gd name="adj1" fmla="val 50000"/>
              <a:gd name="adj2" fmla="val 43236"/>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0" fontAlgn="auto">
              <a:spcBef>
                <a:spcPts val="0"/>
              </a:spcBef>
              <a:spcAft>
                <a:spcPts val="0"/>
              </a:spcAft>
              <a:defRPr/>
            </a:pPr>
            <a:endParaRPr lang="en-US" sz="1600" dirty="0"/>
          </a:p>
        </p:txBody>
      </p:sp>
      <p:sp>
        <p:nvSpPr>
          <p:cNvPr id="13" name="Rectangle 12"/>
          <p:cNvSpPr/>
          <p:nvPr/>
        </p:nvSpPr>
        <p:spPr>
          <a:xfrm>
            <a:off x="4613799" y="2472332"/>
            <a:ext cx="1444101" cy="769441"/>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0" fontAlgn="auto">
              <a:spcBef>
                <a:spcPts val="0"/>
              </a:spcBef>
              <a:spcAft>
                <a:spcPts val="0"/>
              </a:spcAft>
              <a:defRPr/>
            </a:pPr>
            <a:r>
              <a:rPr lang="en-US"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rPr>
              <a:t>CO</a:t>
            </a: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rPr>
              <a:t>2</a:t>
            </a:r>
          </a:p>
        </p:txBody>
      </p:sp>
      <p:sp>
        <p:nvSpPr>
          <p:cNvPr id="14" name="Rectangle 13"/>
          <p:cNvSpPr/>
          <p:nvPr/>
        </p:nvSpPr>
        <p:spPr>
          <a:xfrm>
            <a:off x="6515100" y="2472331"/>
            <a:ext cx="1600200" cy="769441"/>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0" fontAlgn="auto">
              <a:spcBef>
                <a:spcPts val="0"/>
              </a:spcBef>
              <a:spcAft>
                <a:spcPts val="0"/>
              </a:spcAft>
              <a:defRPr/>
            </a:pPr>
            <a:r>
              <a:rPr lang="en-US"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rPr>
              <a:t>H</a:t>
            </a: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rPr>
              <a:t>2</a:t>
            </a:r>
            <a:r>
              <a:rPr lang="en-US"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rPr>
              <a:t>O</a:t>
            </a:r>
            <a:endPar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endParaRPr>
          </a:p>
        </p:txBody>
      </p:sp>
      <p:sp>
        <p:nvSpPr>
          <p:cNvPr id="15" name="TextBox 14"/>
          <p:cNvSpPr txBox="1"/>
          <p:nvPr/>
        </p:nvSpPr>
        <p:spPr>
          <a:xfrm>
            <a:off x="495300" y="3156789"/>
            <a:ext cx="273757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rgbClr val="008000"/>
                </a:solidFill>
                <a:latin typeface="Arial" pitchFamily="34" charset="0"/>
                <a:cs typeface="Arial" pitchFamily="34" charset="0"/>
              </a:rPr>
              <a:t>Three-Pronged Attack</a:t>
            </a:r>
            <a:endParaRPr lang="en-US" dirty="0"/>
          </a:p>
        </p:txBody>
      </p:sp>
      <p:sp>
        <p:nvSpPr>
          <p:cNvPr id="16" name="TextBox 15"/>
          <p:cNvSpPr txBox="1"/>
          <p:nvPr/>
        </p:nvSpPr>
        <p:spPr>
          <a:xfrm>
            <a:off x="882442" y="361224"/>
            <a:ext cx="3175144"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rgbClr val="008000"/>
                </a:solidFill>
              </a:rPr>
              <a:t>How OSE II Works</a:t>
            </a:r>
          </a:p>
        </p:txBody>
      </p:sp>
      <p:sp>
        <p:nvSpPr>
          <p:cNvPr id="17" name="TextBox 16"/>
          <p:cNvSpPr txBox="1"/>
          <p:nvPr/>
        </p:nvSpPr>
        <p:spPr>
          <a:xfrm>
            <a:off x="419100" y="3526121"/>
            <a:ext cx="3505200" cy="30777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spcBef>
                <a:spcPts val="1200"/>
              </a:spcBef>
              <a:spcAft>
                <a:spcPts val="1200"/>
              </a:spcAft>
              <a:buFont typeface="Rockwell" pitchFamily="-104" charset="0"/>
              <a:buAutoNum type="arabicPeriod"/>
            </a:pPr>
            <a:r>
              <a:rPr lang="en-US" sz="1400" dirty="0">
                <a:solidFill>
                  <a:srgbClr val="008000"/>
                </a:solidFill>
                <a:latin typeface="Arial" pitchFamily="-104" charset="0"/>
                <a:ea typeface="Arial" pitchFamily="-104" charset="0"/>
                <a:cs typeface="Arial" pitchFamily="-104" charset="0"/>
              </a:rPr>
              <a:t>Immediately</a:t>
            </a:r>
            <a:r>
              <a:rPr lang="en-US" sz="1400" dirty="0">
                <a:solidFill>
                  <a:schemeClr val="bg1"/>
                </a:solidFill>
                <a:latin typeface="Arial" pitchFamily="-104" charset="0"/>
                <a:ea typeface="Arial" pitchFamily="-104" charset="0"/>
                <a:cs typeface="Arial" pitchFamily="-104" charset="0"/>
              </a:rPr>
              <a:t> </a:t>
            </a:r>
            <a:r>
              <a:rPr lang="en-US" sz="1400" dirty="0">
                <a:solidFill>
                  <a:srgbClr val="008000"/>
                </a:solidFill>
                <a:latin typeface="Arial" pitchFamily="-104" charset="0"/>
                <a:ea typeface="Arial" pitchFamily="-104" charset="0"/>
                <a:cs typeface="Arial" pitchFamily="-104" charset="0"/>
              </a:rPr>
              <a:t>attacks the molecular structure of the hydrocarbons reducing toxicity to micro organisms.</a:t>
            </a:r>
          </a:p>
          <a:p>
            <a:pPr marL="457200" indent="-457200">
              <a:spcBef>
                <a:spcPts val="1200"/>
              </a:spcBef>
              <a:spcAft>
                <a:spcPts val="1200"/>
              </a:spcAft>
              <a:buFont typeface="Rockwell" pitchFamily="-104" charset="0"/>
              <a:buAutoNum type="arabicPeriod"/>
            </a:pPr>
            <a:r>
              <a:rPr lang="en-US" sz="1400" dirty="0">
                <a:solidFill>
                  <a:srgbClr val="008000"/>
                </a:solidFill>
                <a:latin typeface="Arial" pitchFamily="-104" charset="0"/>
                <a:ea typeface="Arial" pitchFamily="-104" charset="0"/>
                <a:cs typeface="Arial" pitchFamily="-104" charset="0"/>
              </a:rPr>
              <a:t>Provides enzymes to act as catalysts increasing metabolic breakdown</a:t>
            </a:r>
          </a:p>
          <a:p>
            <a:pPr marL="457200" indent="-457200">
              <a:spcBef>
                <a:spcPts val="1200"/>
              </a:spcBef>
              <a:spcAft>
                <a:spcPts val="1200"/>
              </a:spcAft>
              <a:buFont typeface="Rockwell" pitchFamily="-104" charset="0"/>
              <a:buAutoNum type="arabicPeriod"/>
            </a:pPr>
            <a:r>
              <a:rPr lang="en-US" sz="1400" dirty="0">
                <a:solidFill>
                  <a:srgbClr val="008000"/>
                </a:solidFill>
                <a:latin typeface="Arial" pitchFamily="-104" charset="0"/>
                <a:ea typeface="Arial" pitchFamily="-104" charset="0"/>
                <a:cs typeface="Arial" pitchFamily="-104" charset="0"/>
              </a:rPr>
              <a:t>Provides nutrients to enhance microbial action</a:t>
            </a:r>
          </a:p>
          <a:p>
            <a:endParaRPr lang="en-US" dirty="0">
              <a:solidFill>
                <a:srgbClr val="008000"/>
              </a:solidFill>
            </a:endParaRPr>
          </a:p>
        </p:txBody>
      </p:sp>
      <p:sp>
        <p:nvSpPr>
          <p:cNvPr id="18" name="TextBox 17"/>
          <p:cNvSpPr txBox="1"/>
          <p:nvPr/>
        </p:nvSpPr>
        <p:spPr>
          <a:xfrm>
            <a:off x="5253419" y="3618593"/>
            <a:ext cx="18466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19" name="Picture 18"/>
          <p:cNvPicPr>
            <a:picLocks noChangeAspect="1"/>
          </p:cNvPicPr>
          <p:nvPr/>
        </p:nvPicPr>
        <p:blipFill>
          <a:blip r:embed="rId4"/>
          <a:srcRect/>
          <a:stretch>
            <a:fillRect/>
          </a:stretch>
        </p:blipFill>
        <p:spPr bwMode="auto">
          <a:xfrm>
            <a:off x="5438085" y="3362953"/>
            <a:ext cx="2805113" cy="1814230"/>
          </a:xfrm>
          <a:prstGeom prst="rect">
            <a:avLst/>
          </a:prstGeom>
          <a:noFill/>
          <a:ln w="9525">
            <a:noFill/>
            <a:miter lim="800000"/>
            <a:headEnd/>
            <a:tailEnd/>
          </a:ln>
        </p:spPr>
      </p:pic>
      <p:sp>
        <p:nvSpPr>
          <p:cNvPr id="20" name="TextBox 19"/>
          <p:cNvSpPr txBox="1">
            <a:spLocks noChangeArrowheads="1"/>
          </p:cNvSpPr>
          <p:nvPr/>
        </p:nvSpPr>
        <p:spPr bwMode="auto">
          <a:xfrm>
            <a:off x="3695700" y="4913295"/>
            <a:ext cx="4952999" cy="1569660"/>
          </a:xfrm>
          <a:prstGeom prst="rect">
            <a:avLst/>
          </a:prstGeom>
          <a:noFill/>
          <a:ln w="9525">
            <a:noFill/>
            <a:miter lim="800000"/>
            <a:headEnd/>
            <a:tailEnd/>
          </a:ln>
        </p:spPr>
        <p:txBody>
          <a:bodyPr wrap="squar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0000FF"/>
                </a:solidFill>
              </a:rPr>
              <a:t>OSE II emulates mother natures own process, except OSE II speeds the process up to reduce hydrocarbons in a matter Of days or weeks in stead of decades, or not all in some  scenarios……………......</a:t>
            </a:r>
            <a:r>
              <a:rPr lang="en-US" sz="1200" dirty="0">
                <a:solidFill>
                  <a:schemeClr val="bg1"/>
                </a:solidFill>
              </a:rPr>
              <a:t>.See </a:t>
            </a:r>
          </a:p>
          <a:p>
            <a:endParaRPr lang="en-US" sz="1200" dirty="0">
              <a:solidFill>
                <a:schemeClr val="bg1"/>
              </a:solidFill>
            </a:endParaRPr>
          </a:p>
          <a:p>
            <a:r>
              <a:rPr lang="en-US" sz="1200" dirty="0">
                <a:solidFill>
                  <a:srgbClr val="0000FF"/>
                </a:solidFill>
              </a:rPr>
              <a:t>See link http://osei.us/tech-library-pdfs/2011/4-OSEI%20Manual_EmulatingNature.pdf</a:t>
            </a:r>
          </a:p>
          <a:p>
            <a:endParaRPr lang="en-US" sz="1200" dirty="0">
              <a:solidFill>
                <a:srgbClr val="0000FF"/>
              </a:solidFill>
            </a:endParaRPr>
          </a:p>
          <a:p>
            <a:endParaRPr lang="en-US" sz="1200" dirty="0">
              <a:solidFill>
                <a:srgbClr val="0000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OIL SPILL EATER UNDERGROUND WASTE OIL REMEDIATION</a:t>
            </a:r>
          </a:p>
        </p:txBody>
      </p:sp>
      <p:sp>
        <p:nvSpPr>
          <p:cNvPr id="3" name="Content Placeholder 2"/>
          <p:cNvSpPr>
            <a:spLocks noGrp="1"/>
          </p:cNvSpPr>
          <p:nvPr>
            <p:ph idx="1"/>
          </p:nvPr>
        </p:nvSpPr>
        <p:spPr/>
        <p:txBody>
          <a:bodyPr>
            <a:normAutofit lnSpcReduction="10000"/>
          </a:bodyPr>
          <a:lstStyle/>
          <a:p>
            <a:r>
              <a:rPr lang="en-US" sz="1800" dirty="0"/>
              <a:t>OSE II in a couple of months accomplished more than the pump and treat system had in over 12 months. Once OSE II applied, OSE II caused the adhesion properties to reduce which released the oil from the soil, and OSE II also causes hydrocarbons to rise to the surface of soil which made it easy to pull the oil into the metal container where additional OSE II could be applied.</a:t>
            </a:r>
          </a:p>
          <a:p>
            <a:r>
              <a:rPr lang="en-US" sz="1800" dirty="0"/>
              <a:t>OSE II also detoxified the oil quickly allowing the indigenous bacteria in the river water to be sucked up into the fire truck and mixed with OSE II, to start utilizing the waste oil as a food source. OSE II also eliminates the flammability of oil/fuels as well, cleaned up the shoreline and the free phase oil on the water.</a:t>
            </a:r>
          </a:p>
          <a:p>
            <a:r>
              <a:rPr lang="en-US" sz="1800" dirty="0"/>
              <a:t>Once the indigenous bacteria started digesting the oil to a safe end point of CO2 it was just a matter of thirty to 60 days before the oil was remediated to CO2 and water, and permanently removed from the environment returning the site to pre spill conditions. </a:t>
            </a:r>
          </a:p>
          <a:p>
            <a:r>
              <a:rPr lang="en-US" sz="1800" dirty="0"/>
              <a:t>OSE II emulates mother nature except OSE II speeds natures own process up to remediate hydrocarbons or hydrocarbon based material to CO2 and water in a few days top weeks instead of decades, which would allow toxic hydrocarbons to linger in the environment.  OSE II protecting the environment for over 60,000 times.</a:t>
            </a:r>
          </a:p>
        </p:txBody>
      </p:sp>
      <p:sp>
        <p:nvSpPr>
          <p:cNvPr id="4" name="Footer Placeholder 3"/>
          <p:cNvSpPr>
            <a:spLocks noGrp="1"/>
          </p:cNvSpPr>
          <p:nvPr>
            <p:ph type="ftr" sz="quarter" idx="11"/>
          </p:nvPr>
        </p:nvSpPr>
        <p:spPr/>
        <p:txBody>
          <a:bodyPr/>
          <a:lstStyle/>
          <a:p>
            <a:r>
              <a:rPr lang="en-US" dirty="0"/>
              <a:t>P20.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31</a:t>
            </a:fld>
            <a:endParaRPr lang="en-US"/>
          </a:p>
        </p:txBody>
      </p:sp>
    </p:spTree>
    <p:extLst>
      <p:ext uri="{BB962C8B-B14F-4D97-AF65-F5344CB8AC3E}">
        <p14:creationId xmlns:p14="http://schemas.microsoft.com/office/powerpoint/2010/main" val="1713905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5</a:t>
            </a:fld>
            <a:endParaRPr lang="en-US"/>
          </a:p>
        </p:txBody>
      </p:sp>
      <p:sp>
        <p:nvSpPr>
          <p:cNvPr id="7" name="TextBox 6"/>
          <p:cNvSpPr txBox="1"/>
          <p:nvPr/>
        </p:nvSpPr>
        <p:spPr>
          <a:xfrm>
            <a:off x="106025" y="402318"/>
            <a:ext cx="73576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rgbClr val="008000"/>
                </a:solidFill>
              </a:rPr>
              <a:t>OSE </a:t>
            </a:r>
            <a:r>
              <a:rPr lang="en-US" b="1" dirty="0" err="1">
                <a:solidFill>
                  <a:srgbClr val="008000"/>
                </a:solidFill>
              </a:rPr>
              <a:t>II’s</a:t>
            </a:r>
            <a:r>
              <a:rPr lang="en-US" b="1" dirty="0">
                <a:solidFill>
                  <a:srgbClr val="008000"/>
                </a:solidFill>
              </a:rPr>
              <a:t> Bio Surfactant Are Produced by a Combination of Plant and Animals</a:t>
            </a:r>
          </a:p>
        </p:txBody>
      </p:sp>
      <p:sp>
        <p:nvSpPr>
          <p:cNvPr id="8" name="TextBox 7"/>
          <p:cNvSpPr txBox="1"/>
          <p:nvPr/>
        </p:nvSpPr>
        <p:spPr>
          <a:xfrm>
            <a:off x="106024" y="1053357"/>
            <a:ext cx="8931953" cy="23083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Oil Spill Eater International (OSEI) utilizes bio surfactants as its first mode of</a:t>
            </a:r>
          </a:p>
          <a:p>
            <a:r>
              <a:rPr lang="en-US" dirty="0"/>
              <a:t>action in the Oil Spill Eater II product. The bio surfactants initiate micelle</a:t>
            </a:r>
          </a:p>
          <a:p>
            <a:r>
              <a:rPr lang="en-US" dirty="0"/>
              <a:t>formation when introduced into an oil/water environment. Micelles are activated</a:t>
            </a:r>
          </a:p>
          <a:p>
            <a:r>
              <a:rPr lang="en-US" dirty="0"/>
              <a:t>when mixed with a sufficient amount of water such that each micelle is then</a:t>
            </a:r>
          </a:p>
          <a:p>
            <a:r>
              <a:rPr lang="en-US" dirty="0"/>
              <a:t>completely surrounded by a thin layer of water molecules. </a:t>
            </a:r>
            <a:r>
              <a:rPr lang="en-US" b="1" dirty="0"/>
              <a:t>The outside of the</a:t>
            </a:r>
          </a:p>
          <a:p>
            <a:r>
              <a:rPr lang="en-US" b="1" dirty="0"/>
              <a:t>micelle is hydrophilic, meaning it likes water, while the interior portion is</a:t>
            </a:r>
          </a:p>
          <a:p>
            <a:r>
              <a:rPr lang="en-US" b="1" dirty="0"/>
              <a:t>hydrophobic, meaning it avoids water. This provides a way to dissolve</a:t>
            </a:r>
          </a:p>
          <a:p>
            <a:r>
              <a:rPr lang="en-US" dirty="0"/>
              <a:t>molecules, like fats, oils and grease that do not like water, in water.</a:t>
            </a:r>
          </a:p>
        </p:txBody>
      </p:sp>
      <p:pic>
        <p:nvPicPr>
          <p:cNvPr id="9" name="Picture 8" descr="Screen Shot 2021-11-15 at 2.26.44 PM.png"/>
          <p:cNvPicPr>
            <a:picLocks noChangeAspect="1"/>
          </p:cNvPicPr>
          <p:nvPr/>
        </p:nvPicPr>
        <p:blipFill>
          <a:blip r:embed="rId2"/>
          <a:stretch>
            <a:fillRect/>
          </a:stretch>
        </p:blipFill>
        <p:spPr>
          <a:xfrm>
            <a:off x="106023" y="3486193"/>
            <a:ext cx="8592207" cy="2870158"/>
          </a:xfrm>
          <a:prstGeom prst="rect">
            <a:avLst/>
          </a:prstGeom>
        </p:spPr>
      </p:pic>
      <p:pic>
        <p:nvPicPr>
          <p:cNvPr id="11" name="Picture 10" descr="C:\Users\shayan\Desktop\OSE-II Powerpoint\63300_129744233743967_4982084_n.jpg"/>
          <p:cNvPicPr>
            <a:picLocks noChangeAspect="1" noChangeArrowheads="1"/>
          </p:cNvPicPr>
          <p:nvPr/>
        </p:nvPicPr>
        <p:blipFill>
          <a:blip r:embed="rId3"/>
          <a:srcRect/>
          <a:stretch>
            <a:fillRect/>
          </a:stretch>
        </p:blipFill>
        <p:spPr bwMode="auto">
          <a:xfrm>
            <a:off x="7463648" y="180232"/>
            <a:ext cx="1281113" cy="87312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6</a:t>
            </a:fld>
            <a:endParaRPr lang="en-US"/>
          </a:p>
        </p:txBody>
      </p:sp>
      <p:sp>
        <p:nvSpPr>
          <p:cNvPr id="7" name="TextBox 6"/>
          <p:cNvSpPr txBox="1"/>
          <p:nvPr/>
        </p:nvSpPr>
        <p:spPr>
          <a:xfrm>
            <a:off x="91014" y="912373"/>
            <a:ext cx="7957154" cy="35394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a:p>
            <a:r>
              <a:rPr lang="en-US" dirty="0"/>
              <a:t> </a:t>
            </a:r>
          </a:p>
          <a:p>
            <a:r>
              <a:rPr lang="en-US" b="1" i="1" dirty="0"/>
              <a:t>US EPA Testing: The US Congress requires the US</a:t>
            </a:r>
            <a:endParaRPr lang="en-US" sz="1400" b="1" i="1" dirty="0"/>
          </a:p>
          <a:p>
            <a:r>
              <a:rPr lang="en-US" sz="1400" b="1" dirty="0"/>
              <a:t>EPA to keep a list of products that can be legally</a:t>
            </a:r>
          </a:p>
          <a:p>
            <a:r>
              <a:rPr lang="en-US" sz="1400" b="1" dirty="0"/>
              <a:t>used on US Navigable waters, which is why there is</a:t>
            </a:r>
          </a:p>
          <a:p>
            <a:r>
              <a:rPr lang="en-US" sz="1400" b="1" dirty="0"/>
              <a:t>a list of products on the National Contingency Plan</a:t>
            </a:r>
          </a:p>
          <a:p>
            <a:r>
              <a:rPr lang="en-US" sz="1400" b="1" dirty="0"/>
              <a:t>(NCP) List. </a:t>
            </a:r>
          </a:p>
          <a:p>
            <a:endParaRPr lang="en-US" sz="1200" b="1" dirty="0"/>
          </a:p>
          <a:p>
            <a:r>
              <a:rPr lang="en-US" sz="1400" b="1" dirty="0"/>
              <a:t>OSE II is listed on the NCP List.</a:t>
            </a:r>
          </a:p>
          <a:p>
            <a:endParaRPr lang="en-US" sz="1400" b="1" dirty="0"/>
          </a:p>
          <a:p>
            <a:r>
              <a:rPr lang="en-US" sz="1400" b="1" dirty="0"/>
              <a:t>A 28-day mass reduction required by the NCP List</a:t>
            </a:r>
          </a:p>
          <a:p>
            <a:r>
              <a:rPr lang="en-US" sz="1400" b="1" dirty="0"/>
              <a:t>concluded that OSE-II significantly reduces</a:t>
            </a:r>
          </a:p>
          <a:p>
            <a:r>
              <a:rPr lang="en-US" sz="1400" b="1" dirty="0"/>
              <a:t>petroleum mass.      See link to US EPA  information on OSE II </a:t>
            </a:r>
            <a:r>
              <a:rPr lang="en-US" sz="1400" b="1" dirty="0">
                <a:hlinkClick r:id="rId2"/>
              </a:rPr>
              <a:t>https://www.osei.us/wp-content/uploads/US-EPA-notebook-with-technical-information-on-OSE-II-highlighted-section-vI-1.pdf</a:t>
            </a:r>
            <a:endParaRPr lang="en-US" sz="1400" b="1" dirty="0"/>
          </a:p>
          <a:p>
            <a:endParaRPr lang="en-US" dirty="0"/>
          </a:p>
        </p:txBody>
      </p:sp>
      <p:sp>
        <p:nvSpPr>
          <p:cNvPr id="9" name="TextBox 8"/>
          <p:cNvSpPr txBox="1"/>
          <p:nvPr/>
        </p:nvSpPr>
        <p:spPr>
          <a:xfrm>
            <a:off x="1693890" y="912372"/>
            <a:ext cx="459878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OSE II is Listed By The US EPA and is Safe</a:t>
            </a:r>
          </a:p>
        </p:txBody>
      </p:sp>
      <p:sp>
        <p:nvSpPr>
          <p:cNvPr id="10" name="TextBox 9"/>
          <p:cNvSpPr txBox="1"/>
          <p:nvPr/>
        </p:nvSpPr>
        <p:spPr>
          <a:xfrm>
            <a:off x="91014" y="4416758"/>
            <a:ext cx="7957154" cy="23083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t>Tested by US EPA and found to be</a:t>
            </a:r>
          </a:p>
          <a:p>
            <a:r>
              <a:rPr lang="en-US" sz="1600" b="1" dirty="0"/>
              <a:t>completely non-toxic. See link for the 35 Marine Species Toxicity test  </a:t>
            </a:r>
            <a:r>
              <a:rPr lang="en-US" sz="1600" b="1" dirty="0">
                <a:hlinkClick r:id="rId3"/>
              </a:rPr>
              <a:t>https://www.osei.us/wp-content/uploads/35-toxicity-tests.pdf</a:t>
            </a:r>
            <a:endParaRPr lang="en-US" sz="1600" b="1" dirty="0"/>
          </a:p>
          <a:p>
            <a:r>
              <a:rPr lang="en-US" sz="1600" b="1" dirty="0"/>
              <a:t>Safe for human, animal, plants and</a:t>
            </a:r>
          </a:p>
          <a:p>
            <a:r>
              <a:rPr lang="en-US" sz="1600" b="1" dirty="0"/>
              <a:t>marine life.  See OSHA Letter link </a:t>
            </a:r>
            <a:r>
              <a:rPr lang="en-US" sz="1600" b="1" dirty="0">
                <a:hlinkClick r:id="rId4"/>
              </a:rPr>
              <a:t>https://www.osei.us/tech-library-pdfs/2011/9-OSEI%20Manual_OSHA.pdf</a:t>
            </a:r>
            <a:endParaRPr lang="en-US" sz="1600" b="1" dirty="0"/>
          </a:p>
          <a:p>
            <a:r>
              <a:rPr lang="en-US" sz="1600" b="1" dirty="0"/>
              <a:t>Does not require any special handling or protective equipment.</a:t>
            </a:r>
          </a:p>
          <a:p>
            <a:r>
              <a:rPr lang="en-US" sz="1600" b="1" dirty="0"/>
              <a:t>Can be applied in-situ or ex-situ, depending on the location.</a:t>
            </a:r>
          </a:p>
          <a:p>
            <a:endParaRPr lang="en-US" sz="1600" dirty="0"/>
          </a:p>
        </p:txBody>
      </p:sp>
      <p:pic>
        <p:nvPicPr>
          <p:cNvPr id="11" name="Picture 10" descr="C:\Users\shayan\Desktop\OSE-II Powerpoint\63300_129744233743967_4982084_n.jpg"/>
          <p:cNvPicPr>
            <a:picLocks noChangeAspect="1" noChangeArrowheads="1"/>
          </p:cNvPicPr>
          <p:nvPr/>
        </p:nvPicPr>
        <p:blipFill>
          <a:blip r:embed="rId5"/>
          <a:srcRect/>
          <a:stretch>
            <a:fillRect/>
          </a:stretch>
        </p:blipFill>
        <p:spPr bwMode="auto">
          <a:xfrm>
            <a:off x="6971197" y="238863"/>
            <a:ext cx="1281113" cy="562739"/>
          </a:xfrm>
          <a:prstGeom prst="rect">
            <a:avLst/>
          </a:prstGeom>
          <a:noFill/>
          <a:ln w="9525">
            <a:noFill/>
            <a:miter lim="800000"/>
            <a:headEnd/>
            <a:tailEnd/>
          </a:ln>
        </p:spPr>
      </p:pic>
      <p:sp>
        <p:nvSpPr>
          <p:cNvPr id="12" name="Rectangle 11"/>
          <p:cNvSpPr/>
          <p:nvPr/>
        </p:nvSpPr>
        <p:spPr>
          <a:xfrm>
            <a:off x="91014" y="1"/>
            <a:ext cx="6766986" cy="646331"/>
          </a:xfrm>
          <a:prstGeom prst="rect">
            <a:avLst/>
          </a:prstGeom>
        </p:spPr>
        <p:txBody>
          <a:bodyPr wrap="square">
            <a:spAutoFit/>
          </a:bodyPr>
          <a:lstStyle/>
          <a:p>
            <a:pPr algn="ctr"/>
            <a:r>
              <a:rPr lang="en-US" b="1" dirty="0">
                <a:solidFill>
                  <a:srgbClr val="008000"/>
                </a:solidFill>
              </a:rPr>
              <a:t>Oslo Norway Volvo Service Center Waste Oil Underground Clean Up With Oil Spill Eater II ( OSE II )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P1. Norway, Oslo Volvo Truck Center Clean Up With OSE II</a:t>
            </a:r>
          </a:p>
        </p:txBody>
      </p:sp>
      <p:sp>
        <p:nvSpPr>
          <p:cNvPr id="6" name="TextBox 5"/>
          <p:cNvSpPr txBox="1"/>
          <p:nvPr/>
        </p:nvSpPr>
        <p:spPr>
          <a:xfrm>
            <a:off x="138049" y="1"/>
            <a:ext cx="8890336" cy="830997"/>
          </a:xfrm>
          <a:prstGeom prst="rect">
            <a:avLst/>
          </a:prstGeom>
          <a:noFill/>
        </p:spPr>
        <p:txBody>
          <a:bodyPr wrap="square" rtlCol="0">
            <a:spAutoFit/>
          </a:bodyPr>
          <a:lstStyle/>
          <a:p>
            <a:pPr algn="ctr"/>
            <a:r>
              <a:rPr lang="en-US" sz="2400" b="1" dirty="0">
                <a:solidFill>
                  <a:srgbClr val="008000"/>
                </a:solidFill>
              </a:rPr>
              <a:t>Oslo Norway Volvo Service Center Waste Oil Underground Clean Up With Oil Spill Eater II ( OSE II ) </a:t>
            </a:r>
          </a:p>
        </p:txBody>
      </p:sp>
      <p:pic>
        <p:nvPicPr>
          <p:cNvPr id="7" name="Picture 6" descr="Screen Shot 2021-11-09 at 11.34.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49" y="911179"/>
            <a:ext cx="4224289" cy="4569700"/>
          </a:xfrm>
          <a:prstGeom prst="rect">
            <a:avLst/>
          </a:prstGeom>
        </p:spPr>
      </p:pic>
      <p:pic>
        <p:nvPicPr>
          <p:cNvPr id="8" name="Picture 7" descr="Screen Shot 2021-11-09 at 11.36.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387" y="911180"/>
            <a:ext cx="4417558" cy="4569700"/>
          </a:xfrm>
          <a:prstGeom prst="rect">
            <a:avLst/>
          </a:prstGeom>
        </p:spPr>
      </p:pic>
      <p:sp>
        <p:nvSpPr>
          <p:cNvPr id="9" name="TextBox 8"/>
          <p:cNvSpPr txBox="1"/>
          <p:nvPr/>
        </p:nvSpPr>
        <p:spPr>
          <a:xfrm>
            <a:off x="138050" y="5480879"/>
            <a:ext cx="4224288" cy="923330"/>
          </a:xfrm>
          <a:prstGeom prst="rect">
            <a:avLst/>
          </a:prstGeom>
          <a:noFill/>
        </p:spPr>
        <p:txBody>
          <a:bodyPr wrap="square" rtlCol="0">
            <a:spAutoFit/>
          </a:bodyPr>
          <a:lstStyle/>
          <a:p>
            <a:r>
              <a:rPr lang="en-US" dirty="0"/>
              <a:t>The CEO of the OSEI Corporation arrived in Oslo to see the Volvo Clean Up set up and discuss the project.</a:t>
            </a:r>
          </a:p>
        </p:txBody>
      </p:sp>
      <p:sp>
        <p:nvSpPr>
          <p:cNvPr id="10" name="TextBox 9"/>
          <p:cNvSpPr txBox="1"/>
          <p:nvPr/>
        </p:nvSpPr>
        <p:spPr>
          <a:xfrm>
            <a:off x="4500387" y="5480879"/>
            <a:ext cx="4417558" cy="923330"/>
          </a:xfrm>
          <a:prstGeom prst="rect">
            <a:avLst/>
          </a:prstGeom>
          <a:noFill/>
        </p:spPr>
        <p:txBody>
          <a:bodyPr wrap="square" rtlCol="0">
            <a:spAutoFit/>
          </a:bodyPr>
          <a:lstStyle/>
          <a:p>
            <a:r>
              <a:rPr lang="en-US" dirty="0"/>
              <a:t>Christian, Karl part of the Norway  distributorship team showing Steven </a:t>
            </a:r>
            <a:r>
              <a:rPr lang="en-US" dirty="0" err="1"/>
              <a:t>Pedigo</a:t>
            </a:r>
            <a:r>
              <a:rPr lang="en-US" dirty="0"/>
              <a:t> the set up on the river side of the project.</a:t>
            </a:r>
          </a:p>
        </p:txBody>
      </p:sp>
    </p:spTree>
    <p:extLst>
      <p:ext uri="{BB962C8B-B14F-4D97-AF65-F5344CB8AC3E}">
        <p14:creationId xmlns:p14="http://schemas.microsoft.com/office/powerpoint/2010/main" val="1800327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86FFDB-C6C5-6D43-8EA5-284BB3679EBA}" type="slidenum">
              <a:rPr lang="en-US" smtClean="0"/>
              <a:pPr/>
              <a:t>8</a:t>
            </a:fld>
            <a:endParaRPr lang="en-US"/>
          </a:p>
        </p:txBody>
      </p:sp>
      <p:pic>
        <p:nvPicPr>
          <p:cNvPr id="6" name="Picture 5" descr="Screen Shot 2021-11-09 at 11.43.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63" y="151863"/>
            <a:ext cx="4058632" cy="4736903"/>
          </a:xfrm>
          <a:prstGeom prst="rect">
            <a:avLst/>
          </a:prstGeom>
        </p:spPr>
      </p:pic>
      <p:pic>
        <p:nvPicPr>
          <p:cNvPr id="7" name="Picture 6" descr="Screen Shot 2021-11-09 at 11.44.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826" y="151862"/>
            <a:ext cx="4307118" cy="4736904"/>
          </a:xfrm>
          <a:prstGeom prst="rect">
            <a:avLst/>
          </a:prstGeom>
        </p:spPr>
      </p:pic>
      <p:sp>
        <p:nvSpPr>
          <p:cNvPr id="8" name="TextBox 7"/>
          <p:cNvSpPr txBox="1"/>
          <p:nvPr/>
        </p:nvSpPr>
        <p:spPr>
          <a:xfrm>
            <a:off x="1" y="4888766"/>
            <a:ext cx="4238094" cy="1754327"/>
          </a:xfrm>
          <a:prstGeom prst="rect">
            <a:avLst/>
          </a:prstGeom>
          <a:noFill/>
        </p:spPr>
        <p:txBody>
          <a:bodyPr wrap="square" rtlCol="0">
            <a:spAutoFit/>
          </a:bodyPr>
          <a:lstStyle/>
          <a:p>
            <a:r>
              <a:rPr lang="en-US" dirty="0"/>
              <a:t>The Fire truck had natural water in its tank, where you can see the water feeder hose, which has another hose pulling OSE II from the Blue drum, where the water and OSE II were mixed at a ratio of 50 to 1, which was injected into the injection holes.</a:t>
            </a:r>
          </a:p>
        </p:txBody>
      </p:sp>
      <p:sp>
        <p:nvSpPr>
          <p:cNvPr id="9" name="TextBox 8"/>
          <p:cNvSpPr txBox="1"/>
          <p:nvPr/>
        </p:nvSpPr>
        <p:spPr>
          <a:xfrm>
            <a:off x="4610825" y="4888766"/>
            <a:ext cx="4307119" cy="1477328"/>
          </a:xfrm>
          <a:prstGeom prst="rect">
            <a:avLst/>
          </a:prstGeom>
          <a:noFill/>
        </p:spPr>
        <p:txBody>
          <a:bodyPr wrap="square" rtlCol="0">
            <a:spAutoFit/>
          </a:bodyPr>
          <a:lstStyle/>
          <a:p>
            <a:r>
              <a:rPr lang="en-US" dirty="0"/>
              <a:t>Once OSE II started reducing the adhesion properties of the oil and causing it to lift, allot of oil started being pulled into the metal container, where the oil volume could be monitored</a:t>
            </a:r>
          </a:p>
        </p:txBody>
      </p:sp>
    </p:spTree>
    <p:extLst>
      <p:ext uri="{BB962C8B-B14F-4D97-AF65-F5344CB8AC3E}">
        <p14:creationId xmlns:p14="http://schemas.microsoft.com/office/powerpoint/2010/main" val="2353533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P2. Norway, Oslo Volvo Truck Center Clean Up With OSE II</a:t>
            </a:r>
          </a:p>
        </p:txBody>
      </p:sp>
      <p:sp>
        <p:nvSpPr>
          <p:cNvPr id="5" name="Slide Number Placeholder 4"/>
          <p:cNvSpPr>
            <a:spLocks noGrp="1"/>
          </p:cNvSpPr>
          <p:nvPr>
            <p:ph type="sldNum" sz="quarter" idx="12"/>
          </p:nvPr>
        </p:nvSpPr>
        <p:spPr/>
        <p:txBody>
          <a:bodyPr/>
          <a:lstStyle/>
          <a:p>
            <a:fld id="{EE86FFDB-C6C5-6D43-8EA5-284BB3679EBA}" type="slidenum">
              <a:rPr lang="en-US" smtClean="0"/>
              <a:pPr/>
              <a:t>9</a:t>
            </a:fld>
            <a:endParaRPr lang="en-US" dirty="0"/>
          </a:p>
        </p:txBody>
      </p:sp>
      <p:sp>
        <p:nvSpPr>
          <p:cNvPr id="6" name="Footer Placeholder 3"/>
          <p:cNvSpPr txBox="1">
            <a:spLocks/>
          </p:cNvSpPr>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P3. Norway, Oslo Volvo Truck Center Clean Up With OSE II</a:t>
            </a:r>
          </a:p>
        </p:txBody>
      </p:sp>
      <p:sp>
        <p:nvSpPr>
          <p:cNvPr id="7"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86FFDB-C6C5-6D43-8EA5-284BB3679EBA}" type="slidenum">
              <a:rPr lang="en-US" smtClean="0"/>
              <a:pPr/>
              <a:t>9</a:t>
            </a:fld>
            <a:endParaRPr lang="en-US"/>
          </a:p>
        </p:txBody>
      </p:sp>
      <p:pic>
        <p:nvPicPr>
          <p:cNvPr id="8" name="Picture 7" descr="Screen Shot 2021-11-09 at 4.11.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91" y="165669"/>
            <a:ext cx="4030894" cy="5190958"/>
          </a:xfrm>
          <a:prstGeom prst="rect">
            <a:avLst/>
          </a:prstGeom>
        </p:spPr>
      </p:pic>
      <p:pic>
        <p:nvPicPr>
          <p:cNvPr id="9" name="Picture 8" descr="Screen Shot 2021-11-09 at 4.12.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582" y="165671"/>
            <a:ext cx="4472778" cy="4183136"/>
          </a:xfrm>
          <a:prstGeom prst="rect">
            <a:avLst/>
          </a:prstGeom>
        </p:spPr>
      </p:pic>
      <p:sp>
        <p:nvSpPr>
          <p:cNvPr id="10" name="TextBox 9"/>
          <p:cNvSpPr txBox="1"/>
          <p:nvPr/>
        </p:nvSpPr>
        <p:spPr>
          <a:xfrm>
            <a:off x="179591" y="5356627"/>
            <a:ext cx="4030894" cy="1200329"/>
          </a:xfrm>
          <a:prstGeom prst="rect">
            <a:avLst/>
          </a:prstGeom>
          <a:noFill/>
        </p:spPr>
        <p:txBody>
          <a:bodyPr wrap="square" rtlCol="0">
            <a:spAutoFit/>
          </a:bodyPr>
          <a:lstStyle/>
          <a:p>
            <a:r>
              <a:rPr lang="en-US" dirty="0"/>
              <a:t>The CEO of the OSEI Corporation stopping off a second time in Oslo to view the Volvo site and offering advice to complete the project.</a:t>
            </a:r>
          </a:p>
        </p:txBody>
      </p:sp>
      <p:sp>
        <p:nvSpPr>
          <p:cNvPr id="11" name="TextBox 10"/>
          <p:cNvSpPr txBox="1"/>
          <p:nvPr/>
        </p:nvSpPr>
        <p:spPr>
          <a:xfrm>
            <a:off x="4389948" y="4348807"/>
            <a:ext cx="4754052" cy="2031325"/>
          </a:xfrm>
          <a:prstGeom prst="rect">
            <a:avLst/>
          </a:prstGeom>
          <a:noFill/>
        </p:spPr>
        <p:txBody>
          <a:bodyPr wrap="square" rtlCol="0">
            <a:spAutoFit/>
          </a:bodyPr>
          <a:lstStyle/>
          <a:p>
            <a:r>
              <a:rPr lang="en-US" dirty="0"/>
              <a:t>It had become apparent there had been more oil collected from under the soil leading to the creek from the Volvo oil tanks than calculated for, and while the OSE II was breaking down the oil and remediating it, there was not enough OSE II to handle the extra oil, therefor additional OSE II was applied.</a:t>
            </a:r>
          </a:p>
        </p:txBody>
      </p:sp>
    </p:spTree>
    <p:extLst>
      <p:ext uri="{BB962C8B-B14F-4D97-AF65-F5344CB8AC3E}">
        <p14:creationId xmlns:p14="http://schemas.microsoft.com/office/powerpoint/2010/main" val="2030357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86FFDB-C6C5-6D43-8EA5-284BB3679EBA}" type="slidenum">
              <a:rPr lang="en-US" smtClean="0"/>
              <a:pPr/>
              <a:t>10</a:t>
            </a:fld>
            <a:endParaRPr lang="en-US"/>
          </a:p>
        </p:txBody>
      </p:sp>
      <p:sp>
        <p:nvSpPr>
          <p:cNvPr id="7"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86FFDB-C6C5-6D43-8EA5-284BB3679EBA}" type="slidenum">
              <a:rPr lang="en-US" smtClean="0"/>
              <a:pPr/>
              <a:t>10</a:t>
            </a:fld>
            <a:endParaRPr lang="en-US"/>
          </a:p>
        </p:txBody>
      </p:sp>
      <p:pic>
        <p:nvPicPr>
          <p:cNvPr id="8" name="Picture 7" descr="Screen Shot 2021-11-09 at 4.12.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54" y="193280"/>
            <a:ext cx="4307119" cy="3120097"/>
          </a:xfrm>
          <a:prstGeom prst="rect">
            <a:avLst/>
          </a:prstGeom>
        </p:spPr>
      </p:pic>
      <p:pic>
        <p:nvPicPr>
          <p:cNvPr id="9" name="Picture 8" descr="Screen Shot 2021-11-09 at 4.12.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216" y="193280"/>
            <a:ext cx="4431363" cy="3120097"/>
          </a:xfrm>
          <a:prstGeom prst="rect">
            <a:avLst/>
          </a:prstGeom>
        </p:spPr>
      </p:pic>
      <p:sp>
        <p:nvSpPr>
          <p:cNvPr id="10" name="TextBox 9"/>
          <p:cNvSpPr txBox="1"/>
          <p:nvPr/>
        </p:nvSpPr>
        <p:spPr>
          <a:xfrm>
            <a:off x="151854" y="3313377"/>
            <a:ext cx="4307119" cy="923330"/>
          </a:xfrm>
          <a:prstGeom prst="rect">
            <a:avLst/>
          </a:prstGeom>
          <a:noFill/>
        </p:spPr>
        <p:txBody>
          <a:bodyPr wrap="square" rtlCol="0">
            <a:spAutoFit/>
          </a:bodyPr>
          <a:lstStyle/>
          <a:p>
            <a:r>
              <a:rPr lang="en-US" dirty="0"/>
              <a:t>Before applying the additional OSE II, Mr. </a:t>
            </a:r>
            <a:r>
              <a:rPr lang="en-US" dirty="0" err="1"/>
              <a:t>Pedigo</a:t>
            </a:r>
            <a:r>
              <a:rPr lang="en-US" dirty="0"/>
              <a:t> stirred the oil to show nothing would happen.</a:t>
            </a:r>
          </a:p>
        </p:txBody>
      </p:sp>
      <p:sp>
        <p:nvSpPr>
          <p:cNvPr id="11" name="TextBox 10"/>
          <p:cNvSpPr txBox="1"/>
          <p:nvPr/>
        </p:nvSpPr>
        <p:spPr>
          <a:xfrm>
            <a:off x="4583216" y="3313378"/>
            <a:ext cx="4431363" cy="1200329"/>
          </a:xfrm>
          <a:prstGeom prst="rect">
            <a:avLst/>
          </a:prstGeom>
          <a:noFill/>
        </p:spPr>
        <p:txBody>
          <a:bodyPr wrap="square" rtlCol="0">
            <a:spAutoFit/>
          </a:bodyPr>
          <a:lstStyle/>
          <a:p>
            <a:r>
              <a:rPr lang="en-US" dirty="0"/>
              <a:t>The additional OSE II was applied and when you stirred the oil it showed the oil breaking down and becoming so fine it was leaving the surface clear of oil </a:t>
            </a:r>
          </a:p>
        </p:txBody>
      </p:sp>
      <p:sp>
        <p:nvSpPr>
          <p:cNvPr id="12" name="TextBox 11"/>
          <p:cNvSpPr txBox="1"/>
          <p:nvPr/>
        </p:nvSpPr>
        <p:spPr>
          <a:xfrm>
            <a:off x="151855" y="4513707"/>
            <a:ext cx="8862724" cy="2308324"/>
          </a:xfrm>
          <a:prstGeom prst="rect">
            <a:avLst/>
          </a:prstGeom>
          <a:noFill/>
        </p:spPr>
        <p:txBody>
          <a:bodyPr wrap="square" rtlCol="0">
            <a:spAutoFit/>
          </a:bodyPr>
          <a:lstStyle/>
          <a:p>
            <a:r>
              <a:rPr lang="en-US" dirty="0"/>
              <a:t>The pump and treat system, with oil water separator, was collecting a very small amount of oil a month, once OSE II was applied to travel to the creek, the oil was broken down and its adhesion properties were diminished. Once the adhesion properties of the oil was reduced the oil was sucked from the underground area, and the oil was remediated in the metal container with nothing to haul off</a:t>
            </a:r>
            <a:r>
              <a:rPr lang="en-US" b="1" dirty="0"/>
              <a:t>. OSE II stopped the oil from migrating to the river, and creating a sheen. OSE II was also used to clean up the shoreline and any freeze phase oil on the water. </a:t>
            </a:r>
            <a:r>
              <a:rPr lang="en-US" dirty="0"/>
              <a:t>Once all the oil was collected additional OSE II was applied to make sure all the oil had been removed, and final sampling showed the site meeting Norway </a:t>
            </a:r>
            <a:r>
              <a:rPr lang="en-US" dirty="0" err="1"/>
              <a:t>clean-up</a:t>
            </a:r>
            <a:r>
              <a:rPr lang="en-US" dirty="0"/>
              <a:t> standards.</a:t>
            </a:r>
          </a:p>
        </p:txBody>
      </p:sp>
    </p:spTree>
    <p:extLst>
      <p:ext uri="{BB962C8B-B14F-4D97-AF65-F5344CB8AC3E}">
        <p14:creationId xmlns:p14="http://schemas.microsoft.com/office/powerpoint/2010/main" val="1194047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1576</TotalTime>
  <Words>2711</Words>
  <Application>Microsoft Office PowerPoint</Application>
  <PresentationFormat>On-screen Show (4:3)</PresentationFormat>
  <Paragraphs>215</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Cambria</vt:lpstr>
      <vt:lpstr>Rockwell</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OSLO Norway Volvo Truck Center Clean Up With OSE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OIL SPILL EATER UNDERGROUND WASTE OIL REMEDIATION</vt:lpstr>
    </vt:vector>
  </TitlesOfParts>
  <Company>OSEI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OSLO Norway Volvo Truck Center Clean Up With OSE II</dc:title>
  <dc:creator>Steven PEDIGO</dc:creator>
  <cp:lastModifiedBy>Owen Benatar</cp:lastModifiedBy>
  <cp:revision>35</cp:revision>
  <dcterms:created xsi:type="dcterms:W3CDTF">2021-11-16T21:35:14Z</dcterms:created>
  <dcterms:modified xsi:type="dcterms:W3CDTF">2021-11-18T21:01:02Z</dcterms:modified>
</cp:coreProperties>
</file>